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6"/>
  </p:notesMasterIdLst>
  <p:sldIdLst>
    <p:sldId id="256" r:id="rId2"/>
    <p:sldId id="355" r:id="rId3"/>
    <p:sldId id="334" r:id="rId4"/>
    <p:sldId id="352" r:id="rId5"/>
    <p:sldId id="354" r:id="rId6"/>
    <p:sldId id="353" r:id="rId7"/>
    <p:sldId id="336" r:id="rId8"/>
    <p:sldId id="323" r:id="rId9"/>
    <p:sldId id="324" r:id="rId10"/>
    <p:sldId id="290" r:id="rId11"/>
    <p:sldId id="295" r:id="rId12"/>
    <p:sldId id="357" r:id="rId13"/>
    <p:sldId id="297" r:id="rId14"/>
    <p:sldId id="345" r:id="rId15"/>
    <p:sldId id="310" r:id="rId16"/>
    <p:sldId id="339" r:id="rId17"/>
    <p:sldId id="340" r:id="rId18"/>
    <p:sldId id="311" r:id="rId19"/>
    <p:sldId id="312" r:id="rId20"/>
    <p:sldId id="349" r:id="rId21"/>
    <p:sldId id="325" r:id="rId22"/>
    <p:sldId id="356" r:id="rId23"/>
    <p:sldId id="326" r:id="rId24"/>
    <p:sldId id="327" r:id="rId25"/>
    <p:sldId id="328" r:id="rId26"/>
    <p:sldId id="329" r:id="rId27"/>
    <p:sldId id="330" r:id="rId28"/>
    <p:sldId id="331" r:id="rId29"/>
    <p:sldId id="347" r:id="rId30"/>
    <p:sldId id="348" r:id="rId31"/>
    <p:sldId id="282" r:id="rId32"/>
    <p:sldId id="280" r:id="rId33"/>
    <p:sldId id="281" r:id="rId34"/>
    <p:sldId id="305" r:id="rId3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ＭＳ Ｐゴシック" pitchFamily="-65"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65"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65"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65"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65" charset="-128"/>
        <a:cs typeface="+mn-cs"/>
      </a:defRPr>
    </a:lvl5pPr>
    <a:lvl6pPr marL="2286000" algn="l" defTabSz="914400" rtl="0" eaLnBrk="1" latinLnBrk="0" hangingPunct="1">
      <a:defRPr kern="1200">
        <a:solidFill>
          <a:schemeClr val="tx1"/>
        </a:solidFill>
        <a:latin typeface="Arial" charset="0"/>
        <a:ea typeface="ＭＳ Ｐゴシック" pitchFamily="-65" charset="-128"/>
        <a:cs typeface="+mn-cs"/>
      </a:defRPr>
    </a:lvl6pPr>
    <a:lvl7pPr marL="2743200" algn="l" defTabSz="914400" rtl="0" eaLnBrk="1" latinLnBrk="0" hangingPunct="1">
      <a:defRPr kern="1200">
        <a:solidFill>
          <a:schemeClr val="tx1"/>
        </a:solidFill>
        <a:latin typeface="Arial" charset="0"/>
        <a:ea typeface="ＭＳ Ｐゴシック" pitchFamily="-65" charset="-128"/>
        <a:cs typeface="+mn-cs"/>
      </a:defRPr>
    </a:lvl7pPr>
    <a:lvl8pPr marL="3200400" algn="l" defTabSz="914400" rtl="0" eaLnBrk="1" latinLnBrk="0" hangingPunct="1">
      <a:defRPr kern="1200">
        <a:solidFill>
          <a:schemeClr val="tx1"/>
        </a:solidFill>
        <a:latin typeface="Arial" charset="0"/>
        <a:ea typeface="ＭＳ Ｐゴシック" pitchFamily="-65" charset="-128"/>
        <a:cs typeface="+mn-cs"/>
      </a:defRPr>
    </a:lvl8pPr>
    <a:lvl9pPr marL="3657600" algn="l" defTabSz="914400" rtl="0" eaLnBrk="1" latinLnBrk="0" hangingPunct="1">
      <a:defRPr kern="1200">
        <a:solidFill>
          <a:schemeClr val="tx1"/>
        </a:solidFill>
        <a:latin typeface="Arial" charset="0"/>
        <a:ea typeface="ＭＳ Ｐゴシック" pitchFamily="-65"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clrMru>
    <a:srgbClr val="04216C"/>
    <a:srgbClr val="A20004"/>
    <a:srgbClr val="FC00C0"/>
    <a:srgbClr val="12006C"/>
    <a:srgbClr val="785AC1"/>
    <a:srgbClr val="DFBEFF"/>
    <a:srgbClr val="FC0007"/>
    <a:srgbClr val="96999C"/>
    <a:srgbClr val="B4FFFF"/>
    <a:srgbClr val="59F3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478" autoAdjust="0"/>
    <p:restoredTop sz="75507" autoAdjust="0"/>
  </p:normalViewPr>
  <p:slideViewPr>
    <p:cSldViewPr>
      <p:cViewPr>
        <p:scale>
          <a:sx n="100" d="100"/>
          <a:sy n="100" d="100"/>
        </p:scale>
        <p:origin x="-1552" y="-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interSettings" Target="printerSettings/printerSettings1.bin"/><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ＭＳ Ｐゴシック" charset="0"/>
                <a:cs typeface="ＭＳ Ｐゴシック"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5B1D6E36-3A46-40AE-972F-33895A80A4F2}" type="datetime1">
              <a:rPr lang="en-US"/>
              <a:pPr/>
              <a:t>11/09/2013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087C50D0-F422-44D1-8F86-D5EA14327DE1}" type="slidenum">
              <a:rPr lang="en-US"/>
              <a:pPr/>
              <a:t>‹#›</a:t>
            </a:fld>
            <a:endParaRPr lang="en-US"/>
          </a:p>
        </p:txBody>
      </p:sp>
    </p:spTree>
    <p:extLst>
      <p:ext uri="{BB962C8B-B14F-4D97-AF65-F5344CB8AC3E}">
        <p14:creationId xmlns:p14="http://schemas.microsoft.com/office/powerpoint/2010/main" val="142809023"/>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200" kern="1200" dirty="0" smtClean="0">
                <a:solidFill>
                  <a:schemeClr val="tx1"/>
                </a:solidFill>
                <a:effectLst/>
                <a:latin typeface="+mn-lt"/>
                <a:ea typeface="ＭＳ Ｐゴシック" charset="0"/>
                <a:cs typeface="ＭＳ Ｐゴシック" charset="0"/>
              </a:rPr>
              <a:t>It is a real pleasure to be here today to speak to you about a topic I am very </a:t>
            </a:r>
            <a:r>
              <a:rPr lang="en-US" sz="1200" b="1" kern="1200" dirty="0" smtClean="0">
                <a:solidFill>
                  <a:schemeClr val="tx1"/>
                </a:solidFill>
                <a:effectLst/>
                <a:latin typeface="+mn-lt"/>
                <a:ea typeface="ＭＳ Ｐゴシック" charset="0"/>
                <a:cs typeface="ＭＳ Ｐゴシック" charset="0"/>
              </a:rPr>
              <a:t>passionate about – open educational practice</a:t>
            </a:r>
            <a:r>
              <a:rPr lang="en-US" sz="1200" kern="1200" dirty="0" smtClean="0">
                <a:solidFill>
                  <a:schemeClr val="tx1"/>
                </a:solidFill>
                <a:effectLst/>
                <a:latin typeface="+mn-lt"/>
                <a:ea typeface="ＭＳ Ｐゴシック" charset="0"/>
                <a:cs typeface="ＭＳ Ｐゴシック" charset="0"/>
              </a:rPr>
              <a:t>.  I am going to talk about it in the context of activities undertaken at </a:t>
            </a:r>
            <a:r>
              <a:rPr lang="en-US" sz="1200" b="1" kern="1200" dirty="0" smtClean="0">
                <a:solidFill>
                  <a:schemeClr val="tx1"/>
                </a:solidFill>
                <a:effectLst/>
                <a:latin typeface="+mn-lt"/>
                <a:ea typeface="ＭＳ Ｐゴシック" charset="0"/>
                <a:cs typeface="ＭＳ Ｐゴシック" charset="0"/>
              </a:rPr>
              <a:t>UAL</a:t>
            </a:r>
            <a:r>
              <a:rPr lang="en-US" sz="1200" kern="1200" dirty="0" smtClean="0">
                <a:solidFill>
                  <a:schemeClr val="tx1"/>
                </a:solidFill>
                <a:effectLst/>
                <a:latin typeface="+mn-lt"/>
                <a:ea typeface="ＭＳ Ｐゴシック" charset="0"/>
                <a:cs typeface="ＭＳ Ｐゴシック" charset="0"/>
              </a:rPr>
              <a:t>.</a:t>
            </a:r>
            <a:endParaRPr lang="en-GB" sz="1200" kern="1200" dirty="0" smtClean="0">
              <a:solidFill>
                <a:schemeClr val="tx1"/>
              </a:solidFill>
              <a:effectLst/>
              <a:latin typeface="+mn-lt"/>
              <a:ea typeface="ＭＳ Ｐゴシック" charset="0"/>
              <a:cs typeface="ＭＳ Ｐゴシック" charset="0"/>
            </a:endParaRPr>
          </a:p>
          <a:p>
            <a:pPr eaLnBrk="1" hangingPunct="1">
              <a:spcBef>
                <a:spcPct val="0"/>
              </a:spcBef>
            </a:pPr>
            <a:endParaRPr lang="en-US" dirty="0" smtClean="0">
              <a:ea typeface="ＭＳ Ｐゴシック" pitchFamily="-65" charset="-128"/>
            </a:endParaRPr>
          </a:p>
          <a:p>
            <a:pPr eaLnBrk="1" hangingPunct="1">
              <a:spcBef>
                <a:spcPct val="0"/>
              </a:spcBef>
            </a:pPr>
            <a:r>
              <a:rPr lang="en-US" dirty="0" smtClean="0">
                <a:ea typeface="ＭＳ Ｐゴシック" pitchFamily="-65" charset="-128"/>
              </a:rPr>
              <a:t>How many here are very au fait with OEP?</a:t>
            </a:r>
          </a:p>
        </p:txBody>
      </p:sp>
      <p:sp>
        <p:nvSpPr>
          <p:cNvPr id="15364" name="Slide Number Placeholder 3"/>
          <p:cNvSpPr>
            <a:spLocks noGrp="1"/>
          </p:cNvSpPr>
          <p:nvPr>
            <p:ph type="sldNum" sz="quarter" idx="5"/>
          </p:nvPr>
        </p:nvSpPr>
        <p:spPr bwMode="auto">
          <a:noFill/>
          <a:ln>
            <a:miter lim="800000"/>
            <a:headEnd/>
            <a:tailEnd/>
          </a:ln>
        </p:spPr>
        <p:txBody>
          <a:bodyPr/>
          <a:lstStyle/>
          <a:p>
            <a:fld id="{F796CB2D-F81E-4FC8-87FE-8A1CB450239B}" type="slidenum">
              <a:rPr lang="en-US"/>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ＭＳ Ｐゴシック" charset="0"/>
                <a:cs typeface="ＭＳ Ｐゴシック" charset="0"/>
              </a:rPr>
              <a:t>Where have we come from? Largely closed system of education – to knowledge but also to teaching practices/approaches. Teaching has historically been a very private undertaking, unlike research, we don’t share the outputs of teaching practice in the way we do research.  We don’t subject our teaching to peer review for the most part.  Of course this is starting to change</a:t>
            </a:r>
            <a:r>
              <a:rPr lang="en-US" sz="1200" kern="1200" baseline="0" dirty="0" smtClean="0">
                <a:solidFill>
                  <a:schemeClr val="tx1"/>
                </a:solidFill>
                <a:effectLst/>
                <a:latin typeface="+mn-lt"/>
                <a:ea typeface="ＭＳ Ｐゴシック" charset="0"/>
                <a:cs typeface="ＭＳ Ｐゴシック" charset="0"/>
              </a:rPr>
              <a:t> on both counts.</a:t>
            </a:r>
            <a:endParaRPr lang="en-US" sz="1200" kern="1200" dirty="0" smtClean="0">
              <a:solidFill>
                <a:schemeClr val="tx1"/>
              </a:solidFill>
              <a:effectLst/>
              <a:latin typeface="+mn-lt"/>
              <a:ea typeface="ＭＳ Ｐゴシック" charset="0"/>
              <a:cs typeface="ＭＳ Ｐゴシック" charset="0"/>
            </a:endParaRPr>
          </a:p>
          <a:p>
            <a:endParaRPr lang="en-GB" dirty="0" smtClean="0">
              <a:effectLst/>
            </a:endParaRPr>
          </a:p>
          <a:p>
            <a:r>
              <a:rPr lang="en-US" sz="1200" kern="1200" dirty="0" smtClean="0">
                <a:solidFill>
                  <a:schemeClr val="tx1"/>
                </a:solidFill>
                <a:effectLst/>
                <a:latin typeface="+mn-lt"/>
                <a:ea typeface="ＭＳ Ｐゴシック" charset="0"/>
                <a:cs typeface="ＭＳ Ｐゴシック" charset="0"/>
              </a:rPr>
              <a:t>What is driving a change to this practice? I think several things are.  I think increasingly </a:t>
            </a:r>
            <a:r>
              <a:rPr lang="en-US" sz="1200" b="1" kern="1200" dirty="0" smtClean="0">
                <a:solidFill>
                  <a:schemeClr val="tx1"/>
                </a:solidFill>
                <a:effectLst/>
                <a:latin typeface="+mn-lt"/>
                <a:ea typeface="ＭＳ Ｐゴシック" charset="0"/>
                <a:cs typeface="ＭＳ Ｐゴシック" charset="0"/>
              </a:rPr>
              <a:t>students are demanding a better educational experience</a:t>
            </a:r>
            <a:r>
              <a:rPr lang="en-US" sz="1200" kern="1200" dirty="0" smtClean="0">
                <a:solidFill>
                  <a:schemeClr val="tx1"/>
                </a:solidFill>
                <a:effectLst/>
                <a:latin typeface="+mn-lt"/>
                <a:ea typeface="ＭＳ Ｐゴシック" charset="0"/>
                <a:cs typeface="ＭＳ Ｐゴシック" charset="0"/>
              </a:rPr>
              <a:t>.  Some of that is fuelled by internet access to knowledge pervasive and anytime/anywhere.  </a:t>
            </a:r>
            <a:r>
              <a:rPr lang="en-US" sz="1200" b="1" kern="1200" dirty="0" smtClean="0">
                <a:solidFill>
                  <a:schemeClr val="tx1"/>
                </a:solidFill>
                <a:effectLst/>
                <a:latin typeface="+mn-lt"/>
                <a:ea typeface="ＭＳ Ｐゴシック" charset="0"/>
                <a:cs typeface="ＭＳ Ｐゴシック" charset="0"/>
              </a:rPr>
              <a:t>Access to knowledge has been democratized </a:t>
            </a:r>
            <a:r>
              <a:rPr lang="en-US" sz="1200" kern="1200" dirty="0" smtClean="0">
                <a:solidFill>
                  <a:schemeClr val="tx1"/>
                </a:solidFill>
                <a:effectLst/>
                <a:latin typeface="+mn-lt"/>
                <a:ea typeface="ＭＳ Ｐゴシック" charset="0"/>
                <a:cs typeface="ＭＳ Ｐゴシック" charset="0"/>
              </a:rPr>
              <a:t>in many ways – the digital age has been likened to advent of the printing press in terms of impact on society and power dynamics.  </a:t>
            </a:r>
            <a:r>
              <a:rPr lang="en-US" sz="1200" b="1" kern="1200" dirty="0" smtClean="0">
                <a:solidFill>
                  <a:schemeClr val="tx1"/>
                </a:solidFill>
                <a:effectLst/>
                <a:latin typeface="+mn-lt"/>
                <a:ea typeface="ＭＳ Ｐゴシック" charset="0"/>
                <a:cs typeface="ＭＳ Ｐゴシック" charset="0"/>
              </a:rPr>
              <a:t>Social media and collaboration </a:t>
            </a:r>
            <a:r>
              <a:rPr lang="en-US" sz="1200" kern="1200" dirty="0" smtClean="0">
                <a:solidFill>
                  <a:schemeClr val="tx1"/>
                </a:solidFill>
                <a:effectLst/>
                <a:latin typeface="+mn-lt"/>
                <a:ea typeface="ＭＳ Ｐゴシック" charset="0"/>
                <a:cs typeface="ＭＳ Ｐゴシック" charset="0"/>
              </a:rPr>
              <a:t>is also a key component as static content is one thing but now everyone has potential of not only being a </a:t>
            </a:r>
            <a:r>
              <a:rPr lang="en-US" sz="1200" b="1" kern="1200" dirty="0" smtClean="0">
                <a:solidFill>
                  <a:schemeClr val="tx1"/>
                </a:solidFill>
                <a:effectLst/>
                <a:latin typeface="+mn-lt"/>
                <a:ea typeface="ＭＳ Ｐゴシック" charset="0"/>
                <a:cs typeface="ＭＳ Ｐゴシック" charset="0"/>
              </a:rPr>
              <a:t>content consumer but also a content producer</a:t>
            </a:r>
            <a:r>
              <a:rPr lang="en-US" sz="1200" kern="1200" dirty="0" smtClean="0">
                <a:solidFill>
                  <a:schemeClr val="tx1"/>
                </a:solidFill>
                <a:effectLst/>
                <a:latin typeface="+mn-lt"/>
                <a:ea typeface="ＭＳ Ｐゴシック" charset="0"/>
                <a:cs typeface="ＭＳ Ｐゴシック" charset="0"/>
              </a:rPr>
              <a:t>.  Radical shift in the way we view and create knowledge.  </a:t>
            </a:r>
            <a:r>
              <a:rPr lang="en-US" sz="1200" b="1" kern="1200" dirty="0" smtClean="0">
                <a:solidFill>
                  <a:schemeClr val="tx1"/>
                </a:solidFill>
                <a:effectLst/>
                <a:latin typeface="+mn-lt"/>
                <a:ea typeface="ＭＳ Ｐゴシック" charset="0"/>
                <a:cs typeface="ＭＳ Ｐゴシック" charset="0"/>
              </a:rPr>
              <a:t>Navigating this takes new skills and new ways of knowing</a:t>
            </a:r>
            <a:r>
              <a:rPr lang="en-US" sz="1200" kern="1200" dirty="0" smtClean="0">
                <a:solidFill>
                  <a:schemeClr val="tx1"/>
                </a:solidFill>
                <a:effectLst/>
                <a:latin typeface="+mn-lt"/>
                <a:ea typeface="ＭＳ Ｐゴシック" charset="0"/>
                <a:cs typeface="ＭＳ Ｐゴシック" charset="0"/>
              </a:rPr>
              <a:t>.  The digital revolution has lead to questions on the role of the university in society – if knowledge is more ubiquitous where does this leave us.  How do we equip our students to succeed in this new environment, how do we support them in developing the skills they need (oft called digital literacies) within and outside the discipline they are studying?</a:t>
            </a:r>
            <a:endParaRPr lang="en-GB" sz="1200" kern="1200" dirty="0" smtClean="0">
              <a:solidFill>
                <a:schemeClr val="tx1"/>
              </a:solidFill>
              <a:effectLst/>
              <a:latin typeface="+mn-lt"/>
              <a:ea typeface="ＭＳ Ｐゴシック" charset="0"/>
              <a:cs typeface="ＭＳ Ｐゴシック" charset="0"/>
            </a:endParaRPr>
          </a:p>
          <a:p>
            <a:endParaRPr lang="en-US" dirty="0"/>
          </a:p>
        </p:txBody>
      </p:sp>
      <p:sp>
        <p:nvSpPr>
          <p:cNvPr id="4" name="Slide Number Placeholder 3"/>
          <p:cNvSpPr>
            <a:spLocks noGrp="1"/>
          </p:cNvSpPr>
          <p:nvPr>
            <p:ph type="sldNum" sz="quarter" idx="10"/>
          </p:nvPr>
        </p:nvSpPr>
        <p:spPr/>
        <p:txBody>
          <a:bodyPr/>
          <a:lstStyle/>
          <a:p>
            <a:fld id="{087C50D0-F422-44D1-8F86-D5EA14327DE1}"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ＭＳ Ｐゴシック" charset="0"/>
                <a:cs typeface="ＭＳ Ｐゴシック" charset="0"/>
              </a:rPr>
              <a:t>So where is UAL sit in relation to all of this?</a:t>
            </a:r>
            <a:endParaRPr lang="en-GB" sz="1200" kern="1200" dirty="0" smtClean="0">
              <a:solidFill>
                <a:schemeClr val="tx1"/>
              </a:solidFill>
              <a:effectLst/>
              <a:latin typeface="+mn-lt"/>
              <a:ea typeface="ＭＳ Ｐゴシック" charset="0"/>
              <a:cs typeface="ＭＳ Ｐゴシック" charset="0"/>
            </a:endParaRPr>
          </a:p>
          <a:p>
            <a:r>
              <a:rPr lang="en-US" sz="1200" kern="1200" dirty="0" smtClean="0">
                <a:solidFill>
                  <a:schemeClr val="tx1"/>
                </a:solidFill>
                <a:effectLst/>
                <a:latin typeface="+mn-lt"/>
                <a:ea typeface="ＭＳ Ｐゴシック" charset="0"/>
                <a:cs typeface="ＭＳ Ｐゴシック" charset="0"/>
              </a:rPr>
              <a:t> </a:t>
            </a:r>
            <a:endParaRPr lang="en-GB" sz="1200" kern="1200" dirty="0" smtClean="0">
              <a:solidFill>
                <a:schemeClr val="tx1"/>
              </a:solidFill>
              <a:effectLst/>
              <a:latin typeface="+mn-lt"/>
              <a:ea typeface="ＭＳ Ｐゴシック" charset="0"/>
              <a:cs typeface="ＭＳ Ｐゴシック" charset="0"/>
            </a:endParaRPr>
          </a:p>
          <a:p>
            <a:r>
              <a:rPr lang="en-US" sz="1200" kern="1200" dirty="0" smtClean="0">
                <a:solidFill>
                  <a:schemeClr val="tx1"/>
                </a:solidFill>
                <a:effectLst/>
                <a:latin typeface="+mn-lt"/>
                <a:ea typeface="ＭＳ Ｐゴシック" charset="0"/>
                <a:cs typeface="ＭＳ Ｐゴシック" charset="0"/>
              </a:rPr>
              <a:t>Until 2010 we were just dipping our toe in the water – rather random and grass roots.  If people had a particular interest they did it off their own steam.  We were interested in this area institutionally but didn’t have the resources to focus on it and it wasn’t yet a strategic priority on the education side (activity in relation to research, however, was occurring).</a:t>
            </a:r>
            <a:endParaRPr lang="en-GB" sz="1200" kern="1200" dirty="0" smtClean="0">
              <a:solidFill>
                <a:schemeClr val="tx1"/>
              </a:solidFill>
              <a:effectLst/>
              <a:latin typeface="+mn-lt"/>
              <a:ea typeface="ＭＳ Ｐゴシック" charset="0"/>
              <a:cs typeface="ＭＳ Ｐゴシック" charset="0"/>
            </a:endParaRPr>
          </a:p>
          <a:p>
            <a:r>
              <a:rPr lang="en-US" sz="1200" kern="1200" dirty="0" smtClean="0">
                <a:solidFill>
                  <a:schemeClr val="tx1"/>
                </a:solidFill>
                <a:effectLst/>
                <a:latin typeface="+mn-lt"/>
                <a:ea typeface="ＭＳ Ｐゴシック" charset="0"/>
                <a:cs typeface="ＭＳ Ｐゴシック" charset="0"/>
              </a:rPr>
              <a:t> </a:t>
            </a:r>
            <a:endParaRPr lang="en-GB" sz="1200" kern="1200" dirty="0" smtClean="0">
              <a:solidFill>
                <a:schemeClr val="tx1"/>
              </a:solidFill>
              <a:effectLst/>
              <a:latin typeface="+mn-lt"/>
              <a:ea typeface="ＭＳ Ｐゴシック" charset="0"/>
              <a:cs typeface="ＭＳ Ｐゴシック" charset="0"/>
            </a:endParaRPr>
          </a:p>
          <a:p>
            <a:r>
              <a:rPr lang="en-US" sz="1200" kern="1200" dirty="0" smtClean="0">
                <a:solidFill>
                  <a:schemeClr val="tx1"/>
                </a:solidFill>
                <a:effectLst/>
                <a:latin typeface="+mn-lt"/>
                <a:ea typeface="ＭＳ Ｐゴシック" charset="0"/>
                <a:cs typeface="ＭＳ Ｐゴシック" charset="0"/>
              </a:rPr>
              <a:t>In 2010 we were lucky to get funding to undertake a project we called Arts Learning and Teaching Online.  This started a cascade of other projects, some funded and some not.</a:t>
            </a:r>
          </a:p>
          <a:p>
            <a:endParaRPr lang="en-US" sz="1200" kern="1200" dirty="0" smtClean="0">
              <a:solidFill>
                <a:schemeClr val="tx1"/>
              </a:solidFill>
              <a:effectLst/>
              <a:latin typeface="+mn-lt"/>
              <a:ea typeface="ＭＳ Ｐゴシック" charset="0"/>
              <a:cs typeface="ＭＳ Ｐゴシック" charset="0"/>
            </a:endParaRPr>
          </a:p>
          <a:p>
            <a:r>
              <a:rPr lang="en-US" sz="1200" kern="1200" dirty="0" smtClean="0">
                <a:solidFill>
                  <a:schemeClr val="tx1"/>
                </a:solidFill>
                <a:effectLst/>
                <a:latin typeface="+mn-lt"/>
                <a:ea typeface="ＭＳ Ｐゴシック" charset="0"/>
                <a:cs typeface="ＭＳ Ｐゴシック" charset="0"/>
              </a:rPr>
              <a:t>A </a:t>
            </a:r>
            <a:r>
              <a:rPr lang="en-US" sz="1200" b="1" kern="1200" dirty="0" smtClean="0">
                <a:solidFill>
                  <a:schemeClr val="tx1"/>
                </a:solidFill>
                <a:effectLst/>
                <a:latin typeface="+mn-lt"/>
                <a:ea typeface="ＭＳ Ｐゴシック" charset="0"/>
                <a:cs typeface="ＭＳ Ｐゴシック" charset="0"/>
              </a:rPr>
              <a:t>key driver </a:t>
            </a:r>
            <a:r>
              <a:rPr lang="en-US" sz="1200" kern="1200" dirty="0" smtClean="0">
                <a:solidFill>
                  <a:schemeClr val="tx1"/>
                </a:solidFill>
                <a:effectLst/>
                <a:latin typeface="+mn-lt"/>
                <a:ea typeface="ＭＳ Ｐゴシック" charset="0"/>
                <a:cs typeface="ＭＳ Ｐゴシック" charset="0"/>
              </a:rPr>
              <a:t>for us was</a:t>
            </a:r>
            <a:r>
              <a:rPr lang="en-US" sz="1200" kern="1200" baseline="0" dirty="0" smtClean="0">
                <a:solidFill>
                  <a:schemeClr val="tx1"/>
                </a:solidFill>
                <a:effectLst/>
                <a:latin typeface="+mn-lt"/>
                <a:ea typeface="ＭＳ Ｐゴシック" charset="0"/>
                <a:cs typeface="ＭＳ Ｐゴシック" charset="0"/>
              </a:rPr>
              <a:t> to use open educational practice to </a:t>
            </a:r>
            <a:r>
              <a:rPr lang="en-US" sz="1200" b="1" kern="1200" baseline="0" dirty="0" smtClean="0">
                <a:solidFill>
                  <a:schemeClr val="tx1"/>
                </a:solidFill>
                <a:effectLst/>
                <a:latin typeface="+mn-lt"/>
                <a:ea typeface="ＭＳ Ｐゴシック" charset="0"/>
                <a:cs typeface="ＭＳ Ｐゴシック" charset="0"/>
              </a:rPr>
              <a:t>raise profile </a:t>
            </a:r>
            <a:r>
              <a:rPr lang="en-US" sz="1200" kern="1200" baseline="0" dirty="0" smtClean="0">
                <a:solidFill>
                  <a:schemeClr val="tx1"/>
                </a:solidFill>
                <a:effectLst/>
                <a:latin typeface="+mn-lt"/>
                <a:ea typeface="ＭＳ Ｐゴシック" charset="0"/>
                <a:cs typeface="ＭＳ Ｐゴシック" charset="0"/>
              </a:rPr>
              <a:t>of UAL and A&amp;D education, to create opportunities </a:t>
            </a:r>
            <a:r>
              <a:rPr lang="en-US" sz="1200" b="1" kern="1200" baseline="0" dirty="0" smtClean="0">
                <a:solidFill>
                  <a:schemeClr val="tx1"/>
                </a:solidFill>
                <a:effectLst/>
                <a:latin typeface="+mn-lt"/>
                <a:ea typeface="ＭＳ Ｐゴシック" charset="0"/>
                <a:cs typeface="ＭＳ Ｐゴシック" charset="0"/>
              </a:rPr>
              <a:t>for staff to reflect on teaching </a:t>
            </a:r>
            <a:r>
              <a:rPr lang="en-US" sz="1200" kern="1200" baseline="0" dirty="0" smtClean="0">
                <a:solidFill>
                  <a:schemeClr val="tx1"/>
                </a:solidFill>
                <a:effectLst/>
                <a:latin typeface="+mn-lt"/>
                <a:ea typeface="ＭＳ Ｐゴシック" charset="0"/>
                <a:cs typeface="ＭＳ Ｐゴシック" charset="0"/>
              </a:rPr>
              <a:t>– making implicit explicit, and to </a:t>
            </a:r>
            <a:r>
              <a:rPr lang="en-US" sz="1200" b="1" kern="1200" baseline="0" dirty="0" smtClean="0">
                <a:solidFill>
                  <a:schemeClr val="tx1"/>
                </a:solidFill>
                <a:effectLst/>
                <a:latin typeface="+mn-lt"/>
                <a:ea typeface="ＭＳ Ｐゴシック" charset="0"/>
                <a:cs typeface="ＭＳ Ｐゴシック" charset="0"/>
              </a:rPr>
              <a:t>create communities</a:t>
            </a:r>
            <a:r>
              <a:rPr lang="en-US" sz="1200" kern="1200" baseline="0" dirty="0" smtClean="0">
                <a:solidFill>
                  <a:schemeClr val="tx1"/>
                </a:solidFill>
                <a:effectLst/>
                <a:latin typeface="+mn-lt"/>
                <a:ea typeface="ＭＳ Ｐゴシック" charset="0"/>
                <a:cs typeface="ＭＳ Ｐゴシック" charset="0"/>
              </a:rPr>
              <a:t> where staff could share and collaborate around teaching resources improving T&amp;L more broadly.</a:t>
            </a:r>
            <a:endParaRPr lang="en-GB" sz="1200" kern="1200" dirty="0" smtClean="0">
              <a:solidFill>
                <a:schemeClr val="tx1"/>
              </a:solidFill>
              <a:effectLst/>
              <a:latin typeface="+mn-lt"/>
              <a:ea typeface="ＭＳ Ｐゴシック" charset="0"/>
              <a:cs typeface="ＭＳ Ｐゴシック" charset="0"/>
            </a:endParaRPr>
          </a:p>
          <a:p>
            <a:r>
              <a:rPr lang="en-US" sz="1200" kern="1200" dirty="0" smtClean="0">
                <a:solidFill>
                  <a:schemeClr val="tx1"/>
                </a:solidFill>
                <a:effectLst/>
                <a:latin typeface="+mn-lt"/>
                <a:ea typeface="ＭＳ Ｐゴシック" charset="0"/>
                <a:cs typeface="ＭＳ Ｐゴシック" charset="0"/>
              </a:rPr>
              <a:t> </a:t>
            </a:r>
            <a:endParaRPr lang="en-GB" sz="1200" kern="1200" dirty="0" smtClean="0">
              <a:solidFill>
                <a:schemeClr val="tx1"/>
              </a:solidFill>
              <a:effectLst/>
              <a:latin typeface="+mn-lt"/>
              <a:ea typeface="ＭＳ Ｐゴシック" charset="0"/>
              <a:cs typeface="ＭＳ Ｐゴシック" charset="0"/>
            </a:endParaRPr>
          </a:p>
          <a:p>
            <a:r>
              <a:rPr lang="en-US" sz="1200" kern="1200" dirty="0" smtClean="0">
                <a:solidFill>
                  <a:schemeClr val="tx1"/>
                </a:solidFill>
                <a:effectLst/>
                <a:latin typeface="+mn-lt"/>
                <a:ea typeface="ＭＳ Ｐゴシック" charset="0"/>
                <a:cs typeface="ＭＳ Ｐゴシック" charset="0"/>
              </a:rPr>
              <a:t>So</a:t>
            </a:r>
            <a:r>
              <a:rPr lang="en-US" sz="1200" kern="1200" baseline="0" dirty="0" smtClean="0">
                <a:solidFill>
                  <a:schemeClr val="tx1"/>
                </a:solidFill>
                <a:effectLst/>
                <a:latin typeface="+mn-lt"/>
                <a:ea typeface="ＭＳ Ｐゴシック" charset="0"/>
                <a:cs typeface="ＭＳ Ｐゴシック" charset="0"/>
              </a:rPr>
              <a:t> what did we do?</a:t>
            </a:r>
            <a:endParaRPr lang="en-GB" sz="1200" kern="1200" dirty="0">
              <a:solidFill>
                <a:schemeClr val="tx1"/>
              </a:solidFill>
              <a:effectLst/>
              <a:latin typeface="+mn-lt"/>
              <a:ea typeface="ＭＳ Ｐゴシック" charset="0"/>
              <a:cs typeface="ＭＳ Ｐゴシック" charset="0"/>
            </a:endParaRPr>
          </a:p>
        </p:txBody>
      </p:sp>
      <p:sp>
        <p:nvSpPr>
          <p:cNvPr id="4" name="Slide Number Placeholder 3"/>
          <p:cNvSpPr>
            <a:spLocks noGrp="1"/>
          </p:cNvSpPr>
          <p:nvPr>
            <p:ph type="sldNum" sz="quarter" idx="10"/>
          </p:nvPr>
        </p:nvSpPr>
        <p:spPr/>
        <p:txBody>
          <a:bodyPr/>
          <a:lstStyle/>
          <a:p>
            <a:fld id="{087C50D0-F422-44D1-8F86-D5EA14327DE1}"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effectLst/>
                <a:latin typeface="+mn-lt"/>
                <a:ea typeface="ＭＳ Ｐゴシック" charset="0"/>
                <a:cs typeface="ＭＳ Ｐゴシック" charset="0"/>
              </a:rPr>
              <a:t>I will outline what I mean by open &amp; locate it in broader changes brought about by digital development, talk about the experiences of my institution, and academic we have spoken to about engaging in OEP and then where we are going next.</a:t>
            </a:r>
          </a:p>
          <a:p>
            <a:endParaRPr lang="en-US" dirty="0"/>
          </a:p>
        </p:txBody>
      </p:sp>
      <p:sp>
        <p:nvSpPr>
          <p:cNvPr id="4" name="Slide Number Placeholder 3"/>
          <p:cNvSpPr>
            <a:spLocks noGrp="1"/>
          </p:cNvSpPr>
          <p:nvPr>
            <p:ph type="sldNum" sz="quarter" idx="10"/>
          </p:nvPr>
        </p:nvSpPr>
        <p:spPr/>
        <p:txBody>
          <a:bodyPr/>
          <a:lstStyle/>
          <a:p>
            <a:fld id="{087C50D0-F422-44D1-8F86-D5EA14327DE1}"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ＭＳ Ｐゴシック" charset="0"/>
                <a:cs typeface="ＭＳ Ｐゴシック" charset="0"/>
              </a:rPr>
              <a:t>At its simplest you produce and OER, you release it and then it is reused and you get feedback about it if released into a community environment.</a:t>
            </a:r>
            <a:endParaRPr lang="en-GB" sz="1200" kern="1200" dirty="0" smtClean="0">
              <a:solidFill>
                <a:schemeClr val="tx1"/>
              </a:solidFill>
              <a:effectLst/>
              <a:latin typeface="+mn-lt"/>
              <a:ea typeface="ＭＳ Ｐゴシック" charset="0"/>
              <a:cs typeface="ＭＳ Ｐゴシック" charset="0"/>
            </a:endParaRPr>
          </a:p>
          <a:p>
            <a:r>
              <a:rPr lang="en-US" sz="1200" kern="1200" dirty="0" smtClean="0">
                <a:solidFill>
                  <a:schemeClr val="tx1"/>
                </a:solidFill>
                <a:effectLst/>
                <a:latin typeface="+mn-lt"/>
                <a:ea typeface="ＭＳ Ｐゴシック" charset="0"/>
                <a:cs typeface="ＭＳ Ｐゴシック" charset="0"/>
              </a:rPr>
              <a:t> </a:t>
            </a:r>
            <a:endParaRPr lang="en-GB" sz="1200" kern="1200" dirty="0" smtClean="0">
              <a:solidFill>
                <a:schemeClr val="tx1"/>
              </a:solidFill>
              <a:effectLst/>
              <a:latin typeface="+mn-lt"/>
              <a:ea typeface="ＭＳ Ｐゴシック" charset="0"/>
              <a:cs typeface="ＭＳ Ｐゴシック" charset="0"/>
            </a:endParaRPr>
          </a:p>
          <a:p>
            <a:r>
              <a:rPr lang="en-US" sz="1200" kern="1200" dirty="0" smtClean="0">
                <a:solidFill>
                  <a:schemeClr val="tx1"/>
                </a:solidFill>
                <a:effectLst/>
                <a:latin typeface="+mn-lt"/>
                <a:ea typeface="ＭＳ Ｐゴシック" charset="0"/>
                <a:cs typeface="ＭＳ Ｐゴシック" charset="0"/>
              </a:rPr>
              <a:t>So, what did we do in each of these 3 areas?</a:t>
            </a:r>
            <a:endParaRPr lang="en-GB" sz="1200" kern="1200" dirty="0" smtClean="0">
              <a:solidFill>
                <a:schemeClr val="tx1"/>
              </a:solidFill>
              <a:effectLst/>
              <a:latin typeface="+mn-lt"/>
              <a:ea typeface="ＭＳ Ｐゴシック" charset="0"/>
              <a:cs typeface="ＭＳ Ｐゴシック" charset="0"/>
            </a:endParaRPr>
          </a:p>
          <a:p>
            <a:endParaRPr lang="en-GB" sz="1200" kern="1200" dirty="0">
              <a:solidFill>
                <a:schemeClr val="tx1"/>
              </a:solidFill>
              <a:effectLst/>
              <a:latin typeface="+mn-lt"/>
              <a:ea typeface="ＭＳ Ｐゴシック" charset="0"/>
              <a:cs typeface="ＭＳ Ｐゴシック" charset="0"/>
            </a:endParaRPr>
          </a:p>
        </p:txBody>
      </p:sp>
      <p:sp>
        <p:nvSpPr>
          <p:cNvPr id="4" name="Slide Number Placeholder 3"/>
          <p:cNvSpPr>
            <a:spLocks noGrp="1"/>
          </p:cNvSpPr>
          <p:nvPr>
            <p:ph type="sldNum" sz="quarter" idx="10"/>
          </p:nvPr>
        </p:nvSpPr>
        <p:spPr/>
        <p:txBody>
          <a:bodyPr/>
          <a:lstStyle/>
          <a:p>
            <a:fld id="{087C50D0-F422-44D1-8F86-D5EA14327DE1}"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ＭＳ Ｐゴシック" charset="0"/>
                <a:cs typeface="ＭＳ Ｐゴシック" charset="0"/>
              </a:rPr>
              <a:t>Support – HEA funded project to develop a 20 credit unit on our MA in Academic Practice focused on OEP</a:t>
            </a:r>
            <a:endParaRPr lang="en-GB" sz="1200" kern="1200" dirty="0" smtClean="0">
              <a:solidFill>
                <a:schemeClr val="tx1"/>
              </a:solidFill>
              <a:effectLst/>
              <a:latin typeface="+mn-lt"/>
              <a:ea typeface="ＭＳ Ｐゴシック" charset="0"/>
              <a:cs typeface="ＭＳ Ｐゴシック" charset="0"/>
            </a:endParaRPr>
          </a:p>
          <a:p>
            <a:r>
              <a:rPr lang="en-US" sz="1200" kern="1200" dirty="0" smtClean="0">
                <a:solidFill>
                  <a:schemeClr val="tx1"/>
                </a:solidFill>
                <a:effectLst/>
                <a:latin typeface="+mn-lt"/>
                <a:ea typeface="ＭＳ Ｐゴシック" charset="0"/>
                <a:cs typeface="ＭＳ Ｐゴシック" charset="0"/>
              </a:rPr>
              <a:t>Also provided 1:1 support through college based ALTO coordinators and did some general sessions to increase awareness of OER and engagement with it.</a:t>
            </a:r>
            <a:endParaRPr lang="en-GB" sz="1200" kern="1200" dirty="0" smtClean="0">
              <a:solidFill>
                <a:schemeClr val="tx1"/>
              </a:solidFill>
              <a:effectLst/>
              <a:latin typeface="+mn-lt"/>
              <a:ea typeface="ＭＳ Ｐゴシック" charset="0"/>
              <a:cs typeface="ＭＳ Ｐゴシック" charset="0"/>
            </a:endParaRPr>
          </a:p>
          <a:p>
            <a:r>
              <a:rPr lang="en-US" sz="1200" kern="1200" dirty="0" smtClean="0">
                <a:solidFill>
                  <a:schemeClr val="tx1"/>
                </a:solidFill>
                <a:effectLst/>
                <a:latin typeface="+mn-lt"/>
                <a:ea typeface="ＭＳ Ｐゴシック" charset="0"/>
                <a:cs typeface="ＭＳ Ｐゴシック" charset="0"/>
              </a:rPr>
              <a:t> </a:t>
            </a:r>
            <a:endParaRPr lang="en-GB" sz="1200" kern="1200" dirty="0" smtClean="0">
              <a:solidFill>
                <a:schemeClr val="tx1"/>
              </a:solidFill>
              <a:effectLst/>
              <a:latin typeface="+mn-lt"/>
              <a:ea typeface="ＭＳ Ｐゴシック" charset="0"/>
              <a:cs typeface="ＭＳ Ｐゴシック" charset="0"/>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ＭＳ Ｐゴシック" charset="0"/>
                <a:cs typeface="ＭＳ Ｐゴシック" charset="0"/>
              </a:rPr>
              <a:t>Also developed tools to support creation of OER 2 HTML 5 tools – Open course book to support creation of open course ware in a preset format.  And a video tool to allow for editing of video from you tube and elsewhere into a compilation video.  Both just nearing end of beta production.</a:t>
            </a:r>
            <a:endParaRPr lang="en-GB" sz="1200" kern="1200" dirty="0" smtClean="0">
              <a:solidFill>
                <a:schemeClr val="tx1"/>
              </a:solidFill>
              <a:effectLst/>
              <a:latin typeface="+mn-lt"/>
              <a:ea typeface="ＭＳ Ｐゴシック" charset="0"/>
              <a:cs typeface="ＭＳ Ｐゴシック" charset="0"/>
            </a:endParaRPr>
          </a:p>
          <a:p>
            <a:endParaRPr lang="en-US" dirty="0"/>
          </a:p>
        </p:txBody>
      </p:sp>
      <p:sp>
        <p:nvSpPr>
          <p:cNvPr id="4" name="Slide Number Placeholder 3"/>
          <p:cNvSpPr>
            <a:spLocks noGrp="1"/>
          </p:cNvSpPr>
          <p:nvPr>
            <p:ph type="sldNum" sz="quarter" idx="10"/>
          </p:nvPr>
        </p:nvSpPr>
        <p:spPr/>
        <p:txBody>
          <a:bodyPr/>
          <a:lstStyle/>
          <a:p>
            <a:fld id="{087C50D0-F422-44D1-8F86-D5EA14327DE1}" type="slidenum">
              <a:rPr lang="en-US" smtClean="0"/>
              <a:pPr/>
              <a:t>14</a:t>
            </a:fld>
            <a:endParaRPr lang="en-US"/>
          </a:p>
        </p:txBody>
      </p:sp>
    </p:spTree>
    <p:extLst>
      <p:ext uri="{BB962C8B-B14F-4D97-AF65-F5344CB8AC3E}">
        <p14:creationId xmlns:p14="http://schemas.microsoft.com/office/powerpoint/2010/main" val="41148351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ＭＳ Ｐゴシック" charset="0"/>
                <a:cs typeface="ＭＳ Ｐゴシック" charset="0"/>
              </a:rPr>
              <a:t>We have also engaged in supporting open reflection on practice.  We have primarily done this through out MA in Academic Practice.  This is a course that our staff are required to take 3 units of (get a qualification called a Post Graduate Certificate).  Activities in the class on one of the core units on this course staff complete an action research project and they are asked to record a summary of their findings and post it on PA.</a:t>
            </a:r>
            <a:endParaRPr lang="en-GB" sz="1200" kern="1200" dirty="0" smtClean="0">
              <a:solidFill>
                <a:schemeClr val="tx1"/>
              </a:solidFill>
              <a:effectLst/>
              <a:latin typeface="+mn-lt"/>
              <a:ea typeface="ＭＳ Ｐゴシック" charset="0"/>
              <a:cs typeface="ＭＳ Ｐゴシック" charset="0"/>
            </a:endParaRPr>
          </a:p>
          <a:p>
            <a:r>
              <a:rPr lang="en-US" sz="1200" kern="1200" dirty="0" smtClean="0">
                <a:solidFill>
                  <a:schemeClr val="tx1"/>
                </a:solidFill>
                <a:effectLst/>
                <a:latin typeface="+mn-lt"/>
                <a:ea typeface="ＭＳ Ｐゴシック" charset="0"/>
                <a:cs typeface="ＭＳ Ｐゴシック" charset="0"/>
              </a:rPr>
              <a:t> </a:t>
            </a:r>
            <a:endParaRPr lang="en-GB" sz="1200" kern="1200" dirty="0" smtClean="0">
              <a:solidFill>
                <a:schemeClr val="tx1"/>
              </a:solidFill>
              <a:effectLst/>
              <a:latin typeface="+mn-lt"/>
              <a:ea typeface="ＭＳ Ｐゴシック" charset="0"/>
              <a:cs typeface="ＭＳ Ｐゴシック" charset="0"/>
            </a:endParaRPr>
          </a:p>
          <a:p>
            <a:r>
              <a:rPr lang="en-US" sz="1200" kern="1200" dirty="0" smtClean="0">
                <a:solidFill>
                  <a:schemeClr val="tx1"/>
                </a:solidFill>
                <a:effectLst/>
                <a:latin typeface="+mn-lt"/>
                <a:ea typeface="ＭＳ Ｐゴシック" charset="0"/>
                <a:cs typeface="ＭＳ Ｐゴシック" charset="0"/>
              </a:rPr>
              <a:t>There were several – all are available on our community platform PA which I will talk about in a minute – one participant did an animation and another spoke about using Skype tutorials via the medium of a recorded </a:t>
            </a:r>
            <a:r>
              <a:rPr lang="en-US" sz="1200" kern="1200" dirty="0" err="1" smtClean="0">
                <a:solidFill>
                  <a:schemeClr val="tx1"/>
                </a:solidFill>
                <a:effectLst/>
                <a:latin typeface="+mn-lt"/>
                <a:ea typeface="ＭＳ Ｐゴシック" charset="0"/>
                <a:cs typeface="ＭＳ Ｐゴシック" charset="0"/>
              </a:rPr>
              <a:t>skype</a:t>
            </a:r>
            <a:r>
              <a:rPr lang="en-US" sz="1200" kern="1200" dirty="0" smtClean="0">
                <a:solidFill>
                  <a:schemeClr val="tx1"/>
                </a:solidFill>
                <a:effectLst/>
                <a:latin typeface="+mn-lt"/>
                <a:ea typeface="ＭＳ Ｐゴシック" charset="0"/>
                <a:cs typeface="ＭＳ Ｐゴシック" charset="0"/>
              </a:rPr>
              <a:t> tutorial.</a:t>
            </a:r>
            <a:endParaRPr lang="en-GB" sz="1200" kern="1200" dirty="0" smtClean="0">
              <a:solidFill>
                <a:schemeClr val="tx1"/>
              </a:solidFill>
              <a:effectLst/>
              <a:latin typeface="+mn-lt"/>
              <a:ea typeface="ＭＳ Ｐゴシック" charset="0"/>
              <a:cs typeface="ＭＳ Ｐゴシック" charset="0"/>
            </a:endParaRPr>
          </a:p>
          <a:p>
            <a:r>
              <a:rPr lang="en-US" sz="1200" kern="1200" dirty="0" smtClean="0">
                <a:solidFill>
                  <a:schemeClr val="tx1"/>
                </a:solidFill>
                <a:effectLst/>
                <a:latin typeface="+mn-lt"/>
                <a:ea typeface="ＭＳ Ｐゴシック" charset="0"/>
                <a:cs typeface="ＭＳ Ｐゴシック" charset="0"/>
              </a:rPr>
              <a:t> </a:t>
            </a:r>
            <a:endParaRPr lang="en-GB" sz="1200" kern="1200" dirty="0" smtClean="0">
              <a:solidFill>
                <a:schemeClr val="tx1"/>
              </a:solidFill>
              <a:effectLst/>
              <a:latin typeface="+mn-lt"/>
              <a:ea typeface="ＭＳ Ｐゴシック" charset="0"/>
              <a:cs typeface="ＭＳ Ｐゴシック" charset="0"/>
            </a:endParaRP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087C50D0-F422-44D1-8F86-D5EA14327DE1}"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ＭＳ Ｐゴシック" charset="0"/>
                <a:cs typeface="ＭＳ Ｐゴシック" charset="0"/>
              </a:rPr>
              <a:t>Created a platform – repository we called </a:t>
            </a:r>
            <a:r>
              <a:rPr lang="en-US" sz="1200" kern="1200" dirty="0" err="1" smtClean="0">
                <a:solidFill>
                  <a:schemeClr val="tx1"/>
                </a:solidFill>
                <a:effectLst/>
                <a:latin typeface="+mn-lt"/>
                <a:ea typeface="ＭＳ Ｐゴシック" charset="0"/>
                <a:cs typeface="ＭＳ Ｐゴシック" charset="0"/>
              </a:rPr>
              <a:t>filestore</a:t>
            </a:r>
            <a:r>
              <a:rPr lang="en-US" sz="1200" kern="1200" dirty="0" smtClean="0">
                <a:solidFill>
                  <a:schemeClr val="tx1"/>
                </a:solidFill>
                <a:effectLst/>
                <a:latin typeface="+mn-lt"/>
                <a:ea typeface="ＭＳ Ｐゴシック" charset="0"/>
                <a:cs typeface="ＭＳ Ｐゴシック" charset="0"/>
              </a:rPr>
              <a:t> – a place to put stuff where it can be tagged and context provided.  CC licenses are used.  </a:t>
            </a:r>
            <a:endParaRPr lang="en-GB" sz="1200" kern="1200" dirty="0" smtClean="0">
              <a:solidFill>
                <a:schemeClr val="tx1"/>
              </a:solidFill>
              <a:effectLst/>
              <a:latin typeface="+mn-lt"/>
              <a:ea typeface="ＭＳ Ｐゴシック" charset="0"/>
              <a:cs typeface="ＭＳ Ｐゴシック" charset="0"/>
            </a:endParaRPr>
          </a:p>
          <a:p>
            <a:endParaRPr lang="en-US" b="1" dirty="0"/>
          </a:p>
        </p:txBody>
      </p:sp>
      <p:sp>
        <p:nvSpPr>
          <p:cNvPr id="4" name="Slide Number Placeholder 3"/>
          <p:cNvSpPr>
            <a:spLocks noGrp="1"/>
          </p:cNvSpPr>
          <p:nvPr>
            <p:ph type="sldNum" sz="quarter" idx="10"/>
          </p:nvPr>
        </p:nvSpPr>
        <p:spPr/>
        <p:txBody>
          <a:bodyPr/>
          <a:lstStyle/>
          <a:p>
            <a:fld id="{087C50D0-F422-44D1-8F86-D5EA14327DE1}" type="slidenum">
              <a:rPr lang="en-US" smtClean="0"/>
              <a:pPr/>
              <a:t>16</a:t>
            </a:fld>
            <a:endParaRPr lang="en-US"/>
          </a:p>
        </p:txBody>
      </p:sp>
    </p:spTree>
    <p:extLst>
      <p:ext uri="{BB962C8B-B14F-4D97-AF65-F5344CB8AC3E}">
        <p14:creationId xmlns:p14="http://schemas.microsoft.com/office/powerpoint/2010/main" val="32660665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ＭＳ Ｐゴシック" charset="0"/>
                <a:cs typeface="ＭＳ Ｐゴシック" charset="0"/>
              </a:rPr>
              <a:t>Idea underpinning this was to also have OER sharing embedded in everyday practices so we had a vision to integrate </a:t>
            </a:r>
            <a:r>
              <a:rPr lang="en-US" sz="1200" kern="1200" dirty="0" err="1" smtClean="0">
                <a:solidFill>
                  <a:schemeClr val="tx1"/>
                </a:solidFill>
                <a:effectLst/>
                <a:latin typeface="+mn-lt"/>
                <a:ea typeface="ＭＳ Ｐゴシック" charset="0"/>
                <a:cs typeface="ＭＳ Ｐゴシック" charset="0"/>
              </a:rPr>
              <a:t>filestore</a:t>
            </a:r>
            <a:r>
              <a:rPr lang="en-US" sz="1200" kern="1200" dirty="0" smtClean="0">
                <a:solidFill>
                  <a:schemeClr val="tx1"/>
                </a:solidFill>
                <a:effectLst/>
                <a:latin typeface="+mn-lt"/>
                <a:ea typeface="ＭＳ Ｐゴシック" charset="0"/>
                <a:cs typeface="ＭＳ Ｐゴシック" charset="0"/>
              </a:rPr>
              <a:t> with our VLE so that resources created or deposited there could automatically be placed in </a:t>
            </a:r>
            <a:r>
              <a:rPr lang="en-US" sz="1200" kern="1200" dirty="0" err="1" smtClean="0">
                <a:solidFill>
                  <a:schemeClr val="tx1"/>
                </a:solidFill>
                <a:effectLst/>
                <a:latin typeface="+mn-lt"/>
                <a:ea typeface="ＭＳ Ｐゴシック" charset="0"/>
                <a:cs typeface="ＭＳ Ｐゴシック" charset="0"/>
              </a:rPr>
              <a:t>filestore</a:t>
            </a:r>
            <a:r>
              <a:rPr lang="en-US" sz="1200" kern="1200" dirty="0" smtClean="0">
                <a:solidFill>
                  <a:schemeClr val="tx1"/>
                </a:solidFill>
                <a:effectLst/>
                <a:latin typeface="+mn-lt"/>
                <a:ea typeface="ＭＳ Ｐゴシック" charset="0"/>
                <a:cs typeface="ＭＳ Ｐゴシック" charset="0"/>
              </a:rPr>
              <a:t> with an individual allocating the appropriate CC license.  We created a type of release we called CC UAL that would allow individuals to share just within UAL if they were not comfortable with sharing more broadly yet.   We are still in very early days of ALTO – work to integrate it with other VLE tools in in progress so use and value is really yet to be seen.</a:t>
            </a:r>
            <a:endParaRPr lang="en-GB" sz="1200" kern="1200" dirty="0" smtClean="0">
              <a:solidFill>
                <a:schemeClr val="tx1"/>
              </a:solidFill>
              <a:effectLst/>
              <a:latin typeface="+mn-lt"/>
              <a:ea typeface="ＭＳ Ｐゴシック" charset="0"/>
              <a:cs typeface="ＭＳ Ｐゴシック" charset="0"/>
            </a:endParaRPr>
          </a:p>
          <a:p>
            <a:r>
              <a:rPr lang="en-US" sz="1200" kern="1200" dirty="0" smtClean="0">
                <a:solidFill>
                  <a:schemeClr val="tx1"/>
                </a:solidFill>
                <a:effectLst/>
                <a:latin typeface="+mn-lt"/>
                <a:ea typeface="ＭＳ Ｐゴシック" charset="0"/>
                <a:cs typeface="ＭＳ Ｐゴシック" charset="0"/>
              </a:rPr>
              <a:t> </a:t>
            </a:r>
            <a:endParaRPr lang="en-GB" sz="1200" kern="1200" dirty="0" smtClean="0">
              <a:solidFill>
                <a:schemeClr val="tx1"/>
              </a:solidFill>
              <a:effectLst/>
              <a:latin typeface="+mn-lt"/>
              <a:ea typeface="ＭＳ Ｐゴシック" charset="0"/>
              <a:cs typeface="ＭＳ Ｐゴシック" charset="0"/>
            </a:endParaRPr>
          </a:p>
          <a:p>
            <a:r>
              <a:rPr lang="en-US" sz="1200" kern="1200" dirty="0" smtClean="0">
                <a:solidFill>
                  <a:schemeClr val="tx1"/>
                </a:solidFill>
                <a:effectLst/>
                <a:latin typeface="+mn-lt"/>
                <a:ea typeface="ＭＳ Ｐゴシック" charset="0"/>
                <a:cs typeface="ＭＳ Ｐゴシック" charset="0"/>
              </a:rPr>
              <a:t>Also recognized the need not only to store but to make resources </a:t>
            </a:r>
            <a:r>
              <a:rPr lang="en-US" sz="1200" kern="1200" dirty="0" err="1" smtClean="0">
                <a:solidFill>
                  <a:schemeClr val="tx1"/>
                </a:solidFill>
                <a:effectLst/>
                <a:latin typeface="+mn-lt"/>
                <a:ea typeface="ＭＳ Ｐゴシック" charset="0"/>
                <a:cs typeface="ＭＳ Ｐゴシック" charset="0"/>
              </a:rPr>
              <a:t>visable</a:t>
            </a:r>
            <a:r>
              <a:rPr lang="en-US" sz="1200" kern="1200" dirty="0" smtClean="0">
                <a:solidFill>
                  <a:schemeClr val="tx1"/>
                </a:solidFill>
                <a:effectLst/>
                <a:latin typeface="+mn-lt"/>
                <a:ea typeface="ＭＳ Ｐゴシック" charset="0"/>
                <a:cs typeface="ＭＳ Ｐゴシック" charset="0"/>
              </a:rPr>
              <a:t> in what we called the social layer of OER – for this we built on a tool already in development called Process Arts</a:t>
            </a:r>
            <a:endParaRPr lang="en-GB" sz="1200" kern="1200" dirty="0" smtClean="0">
              <a:solidFill>
                <a:schemeClr val="tx1"/>
              </a:solidFill>
              <a:effectLst/>
              <a:latin typeface="+mn-lt"/>
              <a:ea typeface="ＭＳ Ｐゴシック" charset="0"/>
              <a:cs typeface="ＭＳ Ｐゴシック" charset="0"/>
            </a:endParaRPr>
          </a:p>
          <a:p>
            <a:endParaRPr lang="en-US" dirty="0"/>
          </a:p>
        </p:txBody>
      </p:sp>
      <p:sp>
        <p:nvSpPr>
          <p:cNvPr id="4" name="Slide Number Placeholder 3"/>
          <p:cNvSpPr>
            <a:spLocks noGrp="1"/>
          </p:cNvSpPr>
          <p:nvPr>
            <p:ph type="sldNum" sz="quarter" idx="10"/>
          </p:nvPr>
        </p:nvSpPr>
        <p:spPr/>
        <p:txBody>
          <a:bodyPr/>
          <a:lstStyle/>
          <a:p>
            <a:fld id="{087C50D0-F422-44D1-8F86-D5EA14327DE1}" type="slidenum">
              <a:rPr lang="en-US" smtClean="0"/>
              <a:pPr/>
              <a:t>17</a:t>
            </a:fld>
            <a:endParaRPr lang="en-US"/>
          </a:p>
        </p:txBody>
      </p:sp>
    </p:spTree>
    <p:extLst>
      <p:ext uri="{BB962C8B-B14F-4D97-AF65-F5344CB8AC3E}">
        <p14:creationId xmlns:p14="http://schemas.microsoft.com/office/powerpoint/2010/main" val="13845470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ＭＳ Ｐゴシック" charset="0"/>
                <a:cs typeface="ＭＳ Ｐゴシック" charset="0"/>
              </a:rPr>
              <a:t>People can upload their own resources, rate others, flag resources so they have their own area – comment.  Primarily video content but not only video.</a:t>
            </a:r>
            <a:endParaRPr lang="en-GB" sz="1200" kern="1200" dirty="0" smtClean="0">
              <a:solidFill>
                <a:schemeClr val="tx1"/>
              </a:solidFill>
              <a:effectLst/>
              <a:latin typeface="+mn-lt"/>
              <a:ea typeface="ＭＳ Ｐゴシック" charset="0"/>
              <a:cs typeface="ＭＳ Ｐゴシック" charset="0"/>
            </a:endParaRPr>
          </a:p>
          <a:p>
            <a:r>
              <a:rPr lang="en-US" sz="1200" kern="1200" dirty="0" smtClean="0">
                <a:solidFill>
                  <a:schemeClr val="tx1"/>
                </a:solidFill>
                <a:effectLst/>
                <a:latin typeface="+mn-lt"/>
                <a:ea typeface="ＭＳ Ｐゴシック" charset="0"/>
                <a:cs typeface="ＭＳ Ｐゴシック" charset="0"/>
              </a:rPr>
              <a:t> </a:t>
            </a:r>
            <a:endParaRPr lang="en-GB" sz="1200" kern="1200" dirty="0" smtClean="0">
              <a:solidFill>
                <a:schemeClr val="tx1"/>
              </a:solidFill>
              <a:effectLst/>
              <a:latin typeface="+mn-lt"/>
              <a:ea typeface="ＭＳ Ｐゴシック" charset="0"/>
              <a:cs typeface="ＭＳ Ｐゴシック" charset="0"/>
            </a:endParaRPr>
          </a:p>
          <a:p>
            <a:r>
              <a:rPr lang="en-US" sz="1200" kern="1200" dirty="0" smtClean="0">
                <a:solidFill>
                  <a:schemeClr val="tx1"/>
                </a:solidFill>
                <a:effectLst/>
                <a:latin typeface="+mn-lt"/>
                <a:ea typeface="ＭＳ Ｐゴシック" charset="0"/>
                <a:cs typeface="ＭＳ Ｐゴシック" charset="0"/>
              </a:rPr>
              <a:t>It is a space to share and use/collaborate</a:t>
            </a:r>
            <a:endParaRPr lang="en-US" dirty="0"/>
          </a:p>
        </p:txBody>
      </p:sp>
      <p:sp>
        <p:nvSpPr>
          <p:cNvPr id="4" name="Slide Number Placeholder 3"/>
          <p:cNvSpPr>
            <a:spLocks noGrp="1"/>
          </p:cNvSpPr>
          <p:nvPr>
            <p:ph type="sldNum" sz="quarter" idx="10"/>
          </p:nvPr>
        </p:nvSpPr>
        <p:spPr/>
        <p:txBody>
          <a:bodyPr/>
          <a:lstStyle/>
          <a:p>
            <a:fld id="{087C50D0-F422-44D1-8F86-D5EA14327DE1}" type="slidenum">
              <a:rPr lang="en-US" smtClean="0"/>
              <a:pPr/>
              <a:t>18</a:t>
            </a:fld>
            <a:endParaRPr lang="en-US"/>
          </a:p>
        </p:txBody>
      </p:sp>
    </p:spTree>
    <p:extLst>
      <p:ext uri="{BB962C8B-B14F-4D97-AF65-F5344CB8AC3E}">
        <p14:creationId xmlns:p14="http://schemas.microsoft.com/office/powerpoint/2010/main" val="5024112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ＭＳ Ｐゴシック" charset="0"/>
                <a:cs typeface="ＭＳ Ｐゴシック" charset="0"/>
              </a:rPr>
              <a:t>&lt;&lt;SLIDE&gt;&gt; - here is the page with the videos I mentioned earlier. </a:t>
            </a:r>
            <a:endParaRPr lang="en-GB" sz="1200" kern="1200" dirty="0" smtClean="0">
              <a:solidFill>
                <a:schemeClr val="tx1"/>
              </a:solidFill>
              <a:effectLst/>
              <a:latin typeface="+mn-lt"/>
              <a:ea typeface="ＭＳ Ｐゴシック" charset="0"/>
              <a:cs typeface="ＭＳ Ｐゴシック" charset="0"/>
            </a:endParaRPr>
          </a:p>
          <a:p>
            <a:r>
              <a:rPr lang="en-US" sz="1200" kern="1200" dirty="0" smtClean="0">
                <a:solidFill>
                  <a:schemeClr val="tx1"/>
                </a:solidFill>
                <a:effectLst/>
                <a:latin typeface="+mn-lt"/>
                <a:ea typeface="ＭＳ Ｐゴシック" charset="0"/>
                <a:cs typeface="ＭＳ Ｐゴシック" charset="0"/>
              </a:rPr>
              <a:t> </a:t>
            </a:r>
            <a:endParaRPr lang="en-GB" sz="1200" kern="1200" dirty="0" smtClean="0">
              <a:solidFill>
                <a:schemeClr val="tx1"/>
              </a:solidFill>
              <a:effectLst/>
              <a:latin typeface="+mn-lt"/>
              <a:ea typeface="ＭＳ Ｐゴシック" charset="0"/>
              <a:cs typeface="ＭＳ Ｐゴシック" charset="0"/>
            </a:endParaRPr>
          </a:p>
          <a:p>
            <a:r>
              <a:rPr lang="en-US" sz="1200" kern="1200" dirty="0" smtClean="0">
                <a:solidFill>
                  <a:schemeClr val="tx1"/>
                </a:solidFill>
                <a:effectLst/>
                <a:latin typeface="+mn-lt"/>
                <a:ea typeface="ＭＳ Ｐゴシック" charset="0"/>
                <a:cs typeface="ＭＳ Ｐゴシック" charset="0"/>
              </a:rPr>
              <a:t>This social layer we felt was essential to facilitate sharing but primarily to facilitate re-use.  We were aware of the low reuse of many OER that tended to be tucked away in repositories and not found by those who may find them valuable.  We therefore endeavored to address this by ensuring virtual community spaces were created to facilitate discovery and re-use.  PA was one, but also ISHE – </a:t>
            </a:r>
            <a:endParaRPr lang="en-GB" sz="1200" kern="1200" dirty="0" smtClean="0">
              <a:solidFill>
                <a:schemeClr val="tx1"/>
              </a:solidFill>
              <a:effectLst/>
              <a:latin typeface="+mn-lt"/>
              <a:ea typeface="ＭＳ Ｐゴシック" charset="0"/>
              <a:cs typeface="ＭＳ Ｐゴシック" charset="0"/>
            </a:endParaRPr>
          </a:p>
          <a:p>
            <a:endParaRPr lang="en-US" dirty="0"/>
          </a:p>
        </p:txBody>
      </p:sp>
      <p:sp>
        <p:nvSpPr>
          <p:cNvPr id="4" name="Slide Number Placeholder 3"/>
          <p:cNvSpPr>
            <a:spLocks noGrp="1"/>
          </p:cNvSpPr>
          <p:nvPr>
            <p:ph type="sldNum" sz="quarter" idx="10"/>
          </p:nvPr>
        </p:nvSpPr>
        <p:spPr/>
        <p:txBody>
          <a:bodyPr/>
          <a:lstStyle/>
          <a:p>
            <a:fld id="{087C50D0-F422-44D1-8F86-D5EA14327DE1}" type="slidenum">
              <a:rPr lang="en-US" smtClean="0"/>
              <a:pPr/>
              <a:t>19</a:t>
            </a:fld>
            <a:endParaRPr lang="en-US"/>
          </a:p>
        </p:txBody>
      </p:sp>
    </p:spTree>
    <p:extLst>
      <p:ext uri="{BB962C8B-B14F-4D97-AF65-F5344CB8AC3E}">
        <p14:creationId xmlns:p14="http://schemas.microsoft.com/office/powerpoint/2010/main" val="8361423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ＭＳ Ｐゴシック" charset="0"/>
                <a:cs typeface="ＭＳ Ｐゴシック" charset="0"/>
              </a:rPr>
              <a:t>A bit about my context – UAL is a large (by UK standards) university </a:t>
            </a:r>
            <a:r>
              <a:rPr lang="en-US" sz="1200" b="1" kern="1200" dirty="0" smtClean="0">
                <a:solidFill>
                  <a:schemeClr val="tx1"/>
                </a:solidFill>
                <a:effectLst/>
                <a:latin typeface="+mn-lt"/>
                <a:ea typeface="ＭＳ Ｐゴシック" charset="0"/>
                <a:cs typeface="ＭＳ Ｐゴシック" charset="0"/>
              </a:rPr>
              <a:t>c. 20,000 students</a:t>
            </a:r>
            <a:r>
              <a:rPr lang="en-US" sz="1200" kern="1200" dirty="0" smtClean="0">
                <a:solidFill>
                  <a:schemeClr val="tx1"/>
                </a:solidFill>
                <a:effectLst/>
                <a:latin typeface="+mn-lt"/>
                <a:ea typeface="ＭＳ Ｐゴシック" charset="0"/>
                <a:cs typeface="ＭＳ Ｐゴシック" charset="0"/>
              </a:rPr>
              <a:t>.  The institution is specialist focused on Art Design and communications subjects.  It is made up of 6 Colleges spread across many sites around London, England    </a:t>
            </a:r>
          </a:p>
          <a:p>
            <a:endParaRPr lang="en-US" sz="1200" kern="1200" dirty="0" smtClean="0">
              <a:solidFill>
                <a:schemeClr val="tx1"/>
              </a:solidFill>
              <a:effectLst/>
              <a:latin typeface="+mn-lt"/>
              <a:ea typeface="ＭＳ Ｐゴシック" charset="0"/>
              <a:cs typeface="ＭＳ Ｐゴシック" charset="0"/>
            </a:endParaRPr>
          </a:p>
          <a:p>
            <a:endParaRPr lang="en-GB" sz="1200" kern="1200" dirty="0">
              <a:solidFill>
                <a:schemeClr val="tx1"/>
              </a:solidFill>
              <a:effectLst/>
              <a:latin typeface="+mn-lt"/>
              <a:ea typeface="ＭＳ Ｐゴシック" charset="0"/>
              <a:cs typeface="ＭＳ Ｐゴシック" charset="0"/>
            </a:endParaRPr>
          </a:p>
        </p:txBody>
      </p:sp>
      <p:sp>
        <p:nvSpPr>
          <p:cNvPr id="4" name="Slide Number Placeholder 3"/>
          <p:cNvSpPr>
            <a:spLocks noGrp="1"/>
          </p:cNvSpPr>
          <p:nvPr>
            <p:ph type="sldNum" sz="quarter" idx="10"/>
          </p:nvPr>
        </p:nvSpPr>
        <p:spPr/>
        <p:txBody>
          <a:bodyPr/>
          <a:lstStyle/>
          <a:p>
            <a:fld id="{087C50D0-F422-44D1-8F86-D5EA14327DE1}"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ＭＳ Ｐゴシック" charset="0"/>
                <a:cs typeface="ＭＳ Ｐゴシック" charset="0"/>
              </a:rPr>
              <a:t>targeted at resources to support first year students as they transition into HE.  Also in the process of creating a schools and FE portal aimed at school teachers that will provide resources these teaching staff may use in supporting their students to prepare for HE study.  We are doing this in collaboration with teaching staff.</a:t>
            </a:r>
            <a:endParaRPr lang="en-GB" sz="1200" kern="1200" dirty="0" smtClean="0">
              <a:solidFill>
                <a:schemeClr val="tx1"/>
              </a:solidFill>
              <a:effectLst/>
              <a:latin typeface="+mn-lt"/>
              <a:ea typeface="ＭＳ Ｐゴシック" charset="0"/>
              <a:cs typeface="ＭＳ Ｐゴシック" charset="0"/>
            </a:endParaRPr>
          </a:p>
          <a:p>
            <a:r>
              <a:rPr lang="en-US" sz="1200" kern="1200" dirty="0" smtClean="0">
                <a:solidFill>
                  <a:schemeClr val="tx1"/>
                </a:solidFill>
                <a:effectLst/>
                <a:latin typeface="+mn-lt"/>
                <a:ea typeface="ＭＳ Ｐゴシック" charset="0"/>
                <a:cs typeface="ＭＳ Ｐゴシック" charset="0"/>
              </a:rPr>
              <a:t> </a:t>
            </a:r>
            <a:endParaRPr lang="en-GB" sz="1200" kern="1200" dirty="0" smtClean="0">
              <a:solidFill>
                <a:schemeClr val="tx1"/>
              </a:solidFill>
              <a:effectLst/>
              <a:latin typeface="+mn-lt"/>
              <a:ea typeface="ＭＳ Ｐゴシック" charset="0"/>
              <a:cs typeface="ＭＳ Ｐゴシック" charset="0"/>
            </a:endParaRPr>
          </a:p>
          <a:p>
            <a:r>
              <a:rPr lang="en-US" sz="1200" kern="1200" dirty="0" smtClean="0">
                <a:solidFill>
                  <a:schemeClr val="tx1"/>
                </a:solidFill>
                <a:effectLst/>
                <a:latin typeface="+mn-lt"/>
                <a:ea typeface="ＭＳ Ｐゴシック" charset="0"/>
                <a:cs typeface="ＭＳ Ｐゴシック" charset="0"/>
              </a:rPr>
              <a:t>We are also aware that just creating a space isn’t enough and that spaces need to be nurtured – what Wenger calls </a:t>
            </a:r>
            <a:r>
              <a:rPr lang="en-US" sz="1200" b="1" kern="1200" dirty="0" smtClean="0">
                <a:solidFill>
                  <a:schemeClr val="tx1"/>
                </a:solidFill>
                <a:effectLst/>
                <a:latin typeface="+mn-lt"/>
                <a:ea typeface="ＭＳ Ｐゴシック" charset="0"/>
                <a:cs typeface="ＭＳ Ｐゴシック" charset="0"/>
              </a:rPr>
              <a:t>digital stewarding</a:t>
            </a:r>
            <a:r>
              <a:rPr lang="en-US" sz="1200" kern="1200" dirty="0" smtClean="0">
                <a:solidFill>
                  <a:schemeClr val="tx1"/>
                </a:solidFill>
                <a:effectLst/>
                <a:latin typeface="+mn-lt"/>
                <a:ea typeface="ＭＳ Ｐゴシック" charset="0"/>
                <a:cs typeface="ＭＳ Ｐゴシック" charset="0"/>
              </a:rPr>
              <a:t>.  We have a steward for PA and ISHE and are hoping to recruit a steward for the schools portal.</a:t>
            </a:r>
            <a:endParaRPr lang="en-GB" sz="1200" kern="1200" dirty="0" smtClean="0">
              <a:solidFill>
                <a:schemeClr val="tx1"/>
              </a:solidFill>
              <a:effectLst/>
              <a:latin typeface="+mn-lt"/>
              <a:ea typeface="ＭＳ Ｐゴシック" charset="0"/>
              <a:cs typeface="ＭＳ Ｐゴシック" charset="0"/>
            </a:endParaRPr>
          </a:p>
          <a:p>
            <a:r>
              <a:rPr lang="en-US" sz="1200" kern="1200" dirty="0" smtClean="0">
                <a:solidFill>
                  <a:schemeClr val="tx1"/>
                </a:solidFill>
                <a:effectLst/>
                <a:latin typeface="+mn-lt"/>
                <a:ea typeface="ＭＳ Ｐゴシック" charset="0"/>
                <a:cs typeface="ＭＳ Ｐゴシック" charset="0"/>
              </a:rPr>
              <a:t> </a:t>
            </a:r>
            <a:endParaRPr lang="en-GB" sz="1200" kern="1200" dirty="0" smtClean="0">
              <a:solidFill>
                <a:schemeClr val="tx1"/>
              </a:solidFill>
              <a:effectLst/>
              <a:latin typeface="+mn-lt"/>
              <a:ea typeface="ＭＳ Ｐゴシック" charset="0"/>
              <a:cs typeface="ＭＳ Ｐゴシック" charset="0"/>
            </a:endParaRPr>
          </a:p>
          <a:p>
            <a:r>
              <a:rPr lang="en-US" sz="1200" kern="1200" dirty="0" smtClean="0">
                <a:solidFill>
                  <a:schemeClr val="tx1"/>
                </a:solidFill>
                <a:effectLst/>
                <a:latin typeface="+mn-lt"/>
                <a:ea typeface="ＭＳ Ｐゴシック" charset="0"/>
                <a:cs typeface="ＭＳ Ｐゴシック" charset="0"/>
              </a:rPr>
              <a:t>So, OER on their own are not enough, to facilitate reuse you need to think about the audience that may use them and package the resources in ways that are accessible and make sense to them.  In this way the OER cycle is a very specific one that requires a consideration of audience.</a:t>
            </a:r>
            <a:endParaRPr lang="en-GB" sz="1200" kern="1200" dirty="0" smtClean="0">
              <a:solidFill>
                <a:schemeClr val="tx1"/>
              </a:solidFill>
              <a:effectLst/>
              <a:latin typeface="+mn-lt"/>
              <a:ea typeface="ＭＳ Ｐゴシック" charset="0"/>
              <a:cs typeface="ＭＳ Ｐゴシック" charset="0"/>
            </a:endParaRPr>
          </a:p>
          <a:p>
            <a:r>
              <a:rPr lang="en-US" sz="1200" kern="1200" dirty="0" smtClean="0">
                <a:solidFill>
                  <a:schemeClr val="tx1"/>
                </a:solidFill>
                <a:effectLst/>
                <a:latin typeface="+mn-lt"/>
                <a:ea typeface="ＭＳ Ｐゴシック" charset="0"/>
                <a:cs typeface="ＭＳ Ｐゴシック" charset="0"/>
              </a:rPr>
              <a:t>  </a:t>
            </a:r>
            <a:endParaRPr lang="en-GB" sz="1200" kern="1200" dirty="0" smtClean="0">
              <a:solidFill>
                <a:schemeClr val="tx1"/>
              </a:solidFill>
              <a:effectLst/>
              <a:latin typeface="+mn-lt"/>
              <a:ea typeface="ＭＳ Ｐゴシック" charset="0"/>
              <a:cs typeface="ＭＳ Ｐゴシック" charset="0"/>
            </a:endParaRPr>
          </a:p>
          <a:p>
            <a:r>
              <a:rPr lang="en-US" sz="1200" kern="1200" dirty="0" smtClean="0">
                <a:solidFill>
                  <a:schemeClr val="tx1"/>
                </a:solidFill>
                <a:effectLst/>
                <a:latin typeface="+mn-lt"/>
                <a:ea typeface="ＭＳ Ｐゴシック" charset="0"/>
                <a:cs typeface="ＭＳ Ｐゴシック" charset="0"/>
              </a:rPr>
              <a:t>So this has been our activity over the past 3 years.  We have engaged staff in producing, sharing and using/collaborating around OER and OCW. We have a long way to go but are starting the journey.</a:t>
            </a:r>
            <a:endParaRPr lang="en-GB" sz="1200" kern="1200" dirty="0" smtClean="0">
              <a:solidFill>
                <a:schemeClr val="tx1"/>
              </a:solidFill>
              <a:effectLst/>
              <a:latin typeface="+mn-lt"/>
              <a:ea typeface="ＭＳ Ｐゴシック" charset="0"/>
              <a:cs typeface="ＭＳ Ｐゴシック" charset="0"/>
            </a:endParaRPr>
          </a:p>
          <a:p>
            <a:r>
              <a:rPr lang="en-US" sz="1200" kern="1200" dirty="0" smtClean="0">
                <a:solidFill>
                  <a:schemeClr val="tx1"/>
                </a:solidFill>
                <a:effectLst/>
                <a:latin typeface="+mn-lt"/>
                <a:ea typeface="ＭＳ Ｐゴシック" charset="0"/>
                <a:cs typeface="ＭＳ Ｐゴシック" charset="0"/>
              </a:rPr>
              <a:t> </a:t>
            </a:r>
            <a:endParaRPr lang="en-GB" sz="1200" kern="1200" dirty="0" smtClean="0">
              <a:solidFill>
                <a:schemeClr val="tx1"/>
              </a:solidFill>
              <a:effectLst/>
              <a:latin typeface="+mn-lt"/>
              <a:ea typeface="ＭＳ Ｐゴシック" charset="0"/>
              <a:cs typeface="ＭＳ Ｐゴシック" charset="0"/>
            </a:endParaRPr>
          </a:p>
          <a:p>
            <a:r>
              <a:rPr lang="en-US" sz="1200" kern="1200" dirty="0" smtClean="0">
                <a:solidFill>
                  <a:schemeClr val="tx1"/>
                </a:solidFill>
                <a:effectLst/>
                <a:latin typeface="+mn-lt"/>
                <a:ea typeface="ＭＳ Ｐゴシック" charset="0"/>
                <a:cs typeface="ＭＳ Ｐゴシック" charset="0"/>
              </a:rPr>
              <a:t>We have done an evaluation of the benefits and issues that engaging in this activity creates.  From a small sample of interviews and focus groups. In addition, my colleague has evaluated the insertion of open reflection into our course for new lecturers through anonymous questionnaires from her participants.</a:t>
            </a:r>
            <a:endParaRPr lang="en-GB" sz="1200" kern="1200" dirty="0" smtClean="0">
              <a:solidFill>
                <a:schemeClr val="tx1"/>
              </a:solidFill>
              <a:effectLst/>
              <a:latin typeface="+mn-lt"/>
              <a:ea typeface="ＭＳ Ｐゴシック" charset="0"/>
              <a:cs typeface="ＭＳ Ｐゴシック" charset="0"/>
            </a:endParaRPr>
          </a:p>
          <a:p>
            <a:endParaRPr lang="en-US" dirty="0"/>
          </a:p>
        </p:txBody>
      </p:sp>
      <p:sp>
        <p:nvSpPr>
          <p:cNvPr id="4" name="Slide Number Placeholder 3"/>
          <p:cNvSpPr>
            <a:spLocks noGrp="1"/>
          </p:cNvSpPr>
          <p:nvPr>
            <p:ph type="sldNum" sz="quarter" idx="10"/>
          </p:nvPr>
        </p:nvSpPr>
        <p:spPr/>
        <p:txBody>
          <a:bodyPr/>
          <a:lstStyle/>
          <a:p>
            <a:fld id="{087C50D0-F422-44D1-8F86-D5EA14327DE1}" type="slidenum">
              <a:rPr lang="en-US" smtClean="0"/>
              <a:pPr/>
              <a:t>20</a:t>
            </a:fld>
            <a:endParaRPr lang="en-US"/>
          </a:p>
        </p:txBody>
      </p:sp>
    </p:spTree>
    <p:extLst>
      <p:ext uri="{BB962C8B-B14F-4D97-AF65-F5344CB8AC3E}">
        <p14:creationId xmlns:p14="http://schemas.microsoft.com/office/powerpoint/2010/main" val="14930669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ＭＳ Ｐゴシック" charset="0"/>
                <a:cs typeface="ＭＳ Ｐゴシック" charset="0"/>
              </a:rPr>
              <a:t>Our findings highlight three key areas that provide opportunities and challenges in engaging staff in </a:t>
            </a:r>
            <a:r>
              <a:rPr lang="en-GB" sz="1200" kern="1200" dirty="0" smtClean="0">
                <a:solidFill>
                  <a:schemeClr val="tx1"/>
                </a:solidFill>
                <a:effectLst/>
                <a:latin typeface="+mn-lt"/>
                <a:ea typeface="ＭＳ Ｐゴシック" charset="0"/>
                <a:cs typeface="ＭＳ Ｐゴシック" charset="0"/>
              </a:rPr>
              <a:t>OEP</a:t>
            </a:r>
          </a:p>
          <a:p>
            <a:endParaRPr lang="en-US" sz="1200" dirty="0" smtClean="0"/>
          </a:p>
        </p:txBody>
      </p:sp>
      <p:sp>
        <p:nvSpPr>
          <p:cNvPr id="4" name="Slide Number Placeholder 3"/>
          <p:cNvSpPr>
            <a:spLocks noGrp="1"/>
          </p:cNvSpPr>
          <p:nvPr>
            <p:ph type="sldNum" sz="quarter" idx="10"/>
          </p:nvPr>
        </p:nvSpPr>
        <p:spPr/>
        <p:txBody>
          <a:bodyPr/>
          <a:lstStyle/>
          <a:p>
            <a:fld id="{087C50D0-F422-44D1-8F86-D5EA14327DE1}"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are aware these are not discrete</a:t>
            </a:r>
            <a:r>
              <a:rPr lang="en-US" baseline="0" dirty="0" smtClean="0"/>
              <a:t> or mutually exclusive but related and overlapping</a:t>
            </a:r>
            <a:endParaRPr lang="en-US" dirty="0"/>
          </a:p>
        </p:txBody>
      </p:sp>
      <p:sp>
        <p:nvSpPr>
          <p:cNvPr id="4" name="Slide Number Placeholder 3"/>
          <p:cNvSpPr>
            <a:spLocks noGrp="1"/>
          </p:cNvSpPr>
          <p:nvPr>
            <p:ph type="sldNum" sz="quarter" idx="10"/>
          </p:nvPr>
        </p:nvSpPr>
        <p:spPr/>
        <p:txBody>
          <a:bodyPr/>
          <a:lstStyle/>
          <a:p>
            <a:fld id="{087C50D0-F422-44D1-8F86-D5EA14327DE1}" type="slidenum">
              <a:rPr lang="en-US" smtClean="0"/>
              <a:pPr/>
              <a:t>22</a:t>
            </a:fld>
            <a:endParaRPr lang="en-US"/>
          </a:p>
        </p:txBody>
      </p:sp>
    </p:spTree>
    <p:extLst>
      <p:ext uri="{BB962C8B-B14F-4D97-AF65-F5344CB8AC3E}">
        <p14:creationId xmlns:p14="http://schemas.microsoft.com/office/powerpoint/2010/main" val="23314106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b="1" kern="1200" dirty="0" smtClean="0">
                <a:solidFill>
                  <a:schemeClr val="tx1"/>
                </a:solidFill>
                <a:effectLst/>
                <a:latin typeface="+mn-lt"/>
                <a:ea typeface="ＭＳ Ｐゴシック" charset="0"/>
                <a:cs typeface="ＭＳ Ｐゴシック" charset="0"/>
              </a:rPr>
              <a:t>Conceptions of learning and teaching</a:t>
            </a:r>
            <a:r>
              <a:rPr lang="en-US" sz="1200" kern="1200" dirty="0" smtClean="0">
                <a:solidFill>
                  <a:schemeClr val="tx1"/>
                </a:solidFill>
                <a:effectLst/>
                <a:latin typeface="+mn-lt"/>
                <a:ea typeface="ＭＳ Ｐゴシック" charset="0"/>
                <a:cs typeface="ＭＳ Ｐゴシック" charset="0"/>
              </a:rPr>
              <a:t> – challenging these, particularly when ideas of teaching are about imparting knowledge.  But also developing it through making what is often implicit explicit.  When creating OER, and OCW particularly, you are mapping out something and reflecting on why you do it this way.</a:t>
            </a:r>
            <a:endParaRPr lang="en-GB" sz="1200" kern="1200" dirty="0" smtClean="0">
              <a:solidFill>
                <a:schemeClr val="tx1"/>
              </a:solidFill>
              <a:effectLst/>
              <a:latin typeface="+mn-lt"/>
              <a:ea typeface="ＭＳ Ｐゴシック" charset="0"/>
              <a:cs typeface="ＭＳ Ｐゴシック" charset="0"/>
            </a:endParaRPr>
          </a:p>
          <a:p>
            <a:endParaRPr lang="en-US" dirty="0"/>
          </a:p>
        </p:txBody>
      </p:sp>
      <p:sp>
        <p:nvSpPr>
          <p:cNvPr id="4" name="Slide Number Placeholder 3"/>
          <p:cNvSpPr>
            <a:spLocks noGrp="1"/>
          </p:cNvSpPr>
          <p:nvPr>
            <p:ph type="sldNum" sz="quarter" idx="10"/>
          </p:nvPr>
        </p:nvSpPr>
        <p:spPr/>
        <p:txBody>
          <a:bodyPr/>
          <a:lstStyle/>
          <a:p>
            <a:fld id="{087C50D0-F422-44D1-8F86-D5EA14327DE1}"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87C50D0-F422-44D1-8F86-D5EA14327DE1}"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effectLst/>
                <a:latin typeface="+mn-lt"/>
                <a:ea typeface="ＭＳ Ｐゴシック" charset="0"/>
                <a:cs typeface="ＭＳ Ｐゴシック" charset="0"/>
              </a:rPr>
              <a:t>Identities </a:t>
            </a:r>
            <a:r>
              <a:rPr lang="en-US" sz="1200" kern="1200" dirty="0" smtClean="0">
                <a:solidFill>
                  <a:schemeClr val="tx1"/>
                </a:solidFill>
                <a:effectLst/>
                <a:latin typeface="+mn-lt"/>
                <a:ea typeface="ＭＳ Ｐゴシック" charset="0"/>
                <a:cs typeface="ＭＳ Ｐゴシック" charset="0"/>
              </a:rPr>
              <a:t>– in our context this is in relation to professional practice, but could equally be in relation to research.  How do skills learned and/or ideas developed in creating OEP feed into other aspects of our professional or academic practice?  Equally, if your identity as a teacher (in this case a technician) is about the trade secrets you let students in on then OER will threaten your value – related to our conceptions of learning and teaching as well.</a:t>
            </a:r>
            <a:endParaRPr lang="en-GB" sz="1200" kern="1200" dirty="0" smtClean="0">
              <a:solidFill>
                <a:schemeClr val="tx1"/>
              </a:solidFill>
              <a:effectLst/>
              <a:latin typeface="+mn-lt"/>
              <a:ea typeface="ＭＳ Ｐゴシック" charset="0"/>
              <a:cs typeface="ＭＳ Ｐゴシック" charset="0"/>
            </a:endParaRPr>
          </a:p>
          <a:p>
            <a:r>
              <a:rPr lang="en-US" sz="1200" kern="1200" dirty="0" smtClean="0">
                <a:solidFill>
                  <a:schemeClr val="tx1"/>
                </a:solidFill>
                <a:effectLst/>
                <a:latin typeface="+mn-lt"/>
                <a:ea typeface="ＭＳ Ｐゴシック" charset="0"/>
                <a:cs typeface="ＭＳ Ｐゴシック" charset="0"/>
              </a:rPr>
              <a:t> </a:t>
            </a:r>
            <a:endParaRPr lang="en-GB" sz="1200" kern="1200" dirty="0" smtClean="0">
              <a:solidFill>
                <a:schemeClr val="tx1"/>
              </a:solidFill>
              <a:effectLst/>
              <a:latin typeface="+mn-lt"/>
              <a:ea typeface="ＭＳ Ｐゴシック" charset="0"/>
              <a:cs typeface="ＭＳ Ｐゴシック" charset="0"/>
            </a:endParaRPr>
          </a:p>
          <a:p>
            <a:endParaRPr lang="en-US" dirty="0"/>
          </a:p>
        </p:txBody>
      </p:sp>
      <p:sp>
        <p:nvSpPr>
          <p:cNvPr id="4" name="Slide Number Placeholder 3"/>
          <p:cNvSpPr>
            <a:spLocks noGrp="1"/>
          </p:cNvSpPr>
          <p:nvPr>
            <p:ph type="sldNum" sz="quarter" idx="10"/>
          </p:nvPr>
        </p:nvSpPr>
        <p:spPr/>
        <p:txBody>
          <a:bodyPr/>
          <a:lstStyle/>
          <a:p>
            <a:fld id="{087C50D0-F422-44D1-8F86-D5EA14327DE1}"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87C50D0-F422-44D1-8F86-D5EA14327DE1}"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b="1" kern="1200" dirty="0" smtClean="0">
                <a:solidFill>
                  <a:schemeClr val="tx1"/>
                </a:solidFill>
                <a:effectLst/>
                <a:latin typeface="+mn-lt"/>
                <a:ea typeface="ＭＳ Ｐゴシック" charset="0"/>
                <a:cs typeface="ＭＳ Ｐゴシック" charset="0"/>
              </a:rPr>
              <a:t>Digital Professionalism</a:t>
            </a:r>
            <a:r>
              <a:rPr lang="en-US" sz="1200" kern="1200" dirty="0" smtClean="0">
                <a:solidFill>
                  <a:schemeClr val="tx1"/>
                </a:solidFill>
                <a:effectLst/>
                <a:latin typeface="+mn-lt"/>
                <a:ea typeface="ＭＳ Ｐゴシック" charset="0"/>
                <a:cs typeface="ＭＳ Ｐゴシック" charset="0"/>
              </a:rPr>
              <a:t> – skills needed to navigate professional activity but also develop these in students. Development of skills that may be important in other aspects of academic practice.  But also not wanting to be shown publicly to not have these skills.</a:t>
            </a:r>
            <a:endParaRPr lang="en-GB" sz="1200" kern="1200" dirty="0" smtClean="0">
              <a:solidFill>
                <a:schemeClr val="tx1"/>
              </a:solidFill>
              <a:effectLst/>
              <a:latin typeface="+mn-lt"/>
              <a:ea typeface="ＭＳ Ｐゴシック" charset="0"/>
              <a:cs typeface="ＭＳ Ｐゴシック" charset="0"/>
            </a:endParaRPr>
          </a:p>
          <a:p>
            <a:endParaRPr lang="en-US" dirty="0"/>
          </a:p>
        </p:txBody>
      </p:sp>
      <p:sp>
        <p:nvSpPr>
          <p:cNvPr id="4" name="Slide Number Placeholder 3"/>
          <p:cNvSpPr>
            <a:spLocks noGrp="1"/>
          </p:cNvSpPr>
          <p:nvPr>
            <p:ph type="sldNum" sz="quarter" idx="10"/>
          </p:nvPr>
        </p:nvSpPr>
        <p:spPr/>
        <p:txBody>
          <a:bodyPr/>
          <a:lstStyle/>
          <a:p>
            <a:fld id="{087C50D0-F422-44D1-8F86-D5EA14327DE1}"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87C50D0-F422-44D1-8F86-D5EA14327DE1}"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kern="1200" dirty="0" smtClean="0">
                <a:solidFill>
                  <a:schemeClr val="tx1"/>
                </a:solidFill>
                <a:effectLst/>
                <a:latin typeface="+mn-lt"/>
                <a:ea typeface="ＭＳ Ｐゴシック" charset="0"/>
                <a:cs typeface="ＭＳ Ｐゴシック" charset="0"/>
              </a:rPr>
              <a:t>Where to next?</a:t>
            </a:r>
            <a:endParaRPr lang="en-GB" sz="1200" kern="1200" dirty="0" smtClean="0">
              <a:solidFill>
                <a:schemeClr val="tx1"/>
              </a:solidFill>
              <a:effectLst/>
              <a:latin typeface="+mn-lt"/>
              <a:ea typeface="ＭＳ Ｐゴシック" charset="0"/>
              <a:cs typeface="ＭＳ Ｐゴシック" charset="0"/>
            </a:endParaRPr>
          </a:p>
          <a:p>
            <a:r>
              <a:rPr lang="en-US" sz="1200" kern="1200" dirty="0" smtClean="0">
                <a:solidFill>
                  <a:schemeClr val="tx1"/>
                </a:solidFill>
                <a:effectLst/>
                <a:latin typeface="+mn-lt"/>
                <a:ea typeface="ＭＳ Ｐゴシック" charset="0"/>
                <a:cs typeface="ＭＳ Ｐゴシック" charset="0"/>
              </a:rPr>
              <a:t> </a:t>
            </a:r>
            <a:endParaRPr lang="en-GB" sz="1200" kern="1200" dirty="0" smtClean="0">
              <a:solidFill>
                <a:schemeClr val="tx1"/>
              </a:solidFill>
              <a:effectLst/>
              <a:latin typeface="+mn-lt"/>
              <a:ea typeface="ＭＳ Ｐゴシック" charset="0"/>
              <a:cs typeface="ＭＳ Ｐゴシック" charset="0"/>
            </a:endParaRPr>
          </a:p>
          <a:p>
            <a:r>
              <a:rPr lang="en-US" sz="1200" kern="1200" dirty="0" smtClean="0">
                <a:solidFill>
                  <a:schemeClr val="tx1"/>
                </a:solidFill>
                <a:effectLst/>
                <a:latin typeface="+mn-lt"/>
                <a:ea typeface="ＭＳ Ｐゴシック" charset="0"/>
                <a:cs typeface="ＭＳ Ｐゴシック" charset="0"/>
              </a:rPr>
              <a:t>Development of an open UAL policy that will cut across research and teaching.  At a high level it marks out our intension to invest in and support open practices.  We also see this as a positive move in linking our research and teaching agendas together in a common open movement.  We have a working group currently devising the draft policy with input from many groups across the institution – we will also be costing out the resources needed to sustain this work longer term.</a:t>
            </a:r>
            <a:endParaRPr lang="en-GB" sz="1200" kern="1200" dirty="0" smtClean="0">
              <a:solidFill>
                <a:schemeClr val="tx1"/>
              </a:solidFill>
              <a:effectLst/>
              <a:latin typeface="+mn-lt"/>
              <a:ea typeface="ＭＳ Ｐゴシック" charset="0"/>
              <a:cs typeface="ＭＳ Ｐゴシック" charset="0"/>
            </a:endParaRPr>
          </a:p>
          <a:p>
            <a:r>
              <a:rPr lang="en-US" sz="1200" kern="1200" dirty="0" smtClean="0">
                <a:solidFill>
                  <a:schemeClr val="tx1"/>
                </a:solidFill>
                <a:effectLst/>
                <a:latin typeface="+mn-lt"/>
                <a:ea typeface="ＭＳ Ｐゴシック" charset="0"/>
                <a:cs typeface="ＭＳ Ｐゴシック" charset="0"/>
              </a:rPr>
              <a:t> </a:t>
            </a:r>
            <a:endParaRPr lang="en-GB" sz="1200" kern="1200" dirty="0" smtClean="0">
              <a:solidFill>
                <a:schemeClr val="tx1"/>
              </a:solidFill>
              <a:effectLst/>
              <a:latin typeface="+mn-lt"/>
              <a:ea typeface="ＭＳ Ｐゴシック" charset="0"/>
              <a:cs typeface="ＭＳ Ｐゴシック" charset="0"/>
            </a:endParaRPr>
          </a:p>
          <a:p>
            <a:r>
              <a:rPr lang="en-US" sz="1200" kern="1200" dirty="0" smtClean="0">
                <a:solidFill>
                  <a:schemeClr val="tx1"/>
                </a:solidFill>
                <a:effectLst/>
                <a:latin typeface="+mn-lt"/>
                <a:ea typeface="ＭＳ Ｐゴシック" charset="0"/>
                <a:cs typeface="ＭＳ Ｐゴシック" charset="0"/>
              </a:rPr>
              <a:t>We have seen early benefits as an institution in terms of profile and collaborations, we have also seen very tricky issues being brought to the fore and tackled as a result of this work (e.g. IPR policy).  We have seen individual staff members report great things in regard to development of digital skills and shifts in their conceptions of teaching and learning.  We have seen a growing infrastructure to support this work which we will continue to invest in.</a:t>
            </a:r>
            <a:endParaRPr lang="en-GB" sz="1200" kern="1200" dirty="0" smtClean="0">
              <a:solidFill>
                <a:schemeClr val="tx1"/>
              </a:solidFill>
              <a:effectLst/>
              <a:latin typeface="+mn-lt"/>
              <a:ea typeface="ＭＳ Ｐゴシック" charset="0"/>
              <a:cs typeface="ＭＳ Ｐゴシック" charset="0"/>
            </a:endParaRPr>
          </a:p>
          <a:p>
            <a:r>
              <a:rPr lang="en-US" sz="1200" kern="1200" dirty="0" smtClean="0">
                <a:solidFill>
                  <a:schemeClr val="tx1"/>
                </a:solidFill>
                <a:effectLst/>
                <a:latin typeface="+mn-lt"/>
                <a:ea typeface="ＭＳ Ｐゴシック" charset="0"/>
                <a:cs typeface="ＭＳ Ｐゴシック" charset="0"/>
              </a:rPr>
              <a:t> </a:t>
            </a:r>
            <a:endParaRPr lang="en-GB" sz="1200" kern="1200" dirty="0" smtClean="0">
              <a:solidFill>
                <a:schemeClr val="tx1"/>
              </a:solidFill>
              <a:effectLst/>
              <a:latin typeface="+mn-lt"/>
              <a:ea typeface="ＭＳ Ｐゴシック" charset="0"/>
              <a:cs typeface="ＭＳ Ｐゴシック" charset="0"/>
            </a:endParaRPr>
          </a:p>
          <a:p>
            <a:r>
              <a:rPr lang="en-US" sz="1200" kern="1200" dirty="0" smtClean="0">
                <a:solidFill>
                  <a:schemeClr val="tx1"/>
                </a:solidFill>
                <a:effectLst/>
                <a:latin typeface="+mn-lt"/>
                <a:ea typeface="ＭＳ Ｐゴシック" charset="0"/>
                <a:cs typeface="ＭＳ Ｐゴシック" charset="0"/>
              </a:rPr>
              <a:t>We also see development of digital and learning design skills that OCW particularly facilitates as helpful precursors to development of more flexible and fully online delivered courses in our institution.  This work has helped to pave the way for some of this development in the near future.</a:t>
            </a:r>
            <a:endParaRPr lang="en-GB" sz="1200" kern="1200" dirty="0" smtClean="0">
              <a:solidFill>
                <a:schemeClr val="tx1"/>
              </a:solidFill>
              <a:effectLst/>
              <a:latin typeface="+mn-lt"/>
              <a:ea typeface="ＭＳ Ｐゴシック" charset="0"/>
              <a:cs typeface="ＭＳ Ｐゴシック" charset="0"/>
            </a:endParaRPr>
          </a:p>
          <a:p>
            <a:r>
              <a:rPr lang="en-US" sz="1200" kern="1200" dirty="0" smtClean="0">
                <a:solidFill>
                  <a:schemeClr val="tx1"/>
                </a:solidFill>
                <a:effectLst/>
                <a:latin typeface="+mn-lt"/>
                <a:ea typeface="ＭＳ Ｐゴシック" charset="0"/>
                <a:cs typeface="ＭＳ Ｐゴシック" charset="0"/>
              </a:rPr>
              <a:t> </a:t>
            </a:r>
            <a:endParaRPr lang="en-GB" sz="1200" kern="1200" dirty="0" smtClean="0">
              <a:solidFill>
                <a:schemeClr val="tx1"/>
              </a:solidFill>
              <a:effectLst/>
              <a:latin typeface="+mn-lt"/>
              <a:ea typeface="ＭＳ Ｐゴシック" charset="0"/>
              <a:cs typeface="ＭＳ Ｐゴシック" charset="0"/>
            </a:endParaRPr>
          </a:p>
          <a:p>
            <a:r>
              <a:rPr lang="en-US" sz="1200" kern="1200" dirty="0" smtClean="0">
                <a:solidFill>
                  <a:schemeClr val="tx1"/>
                </a:solidFill>
                <a:effectLst/>
                <a:latin typeface="+mn-lt"/>
                <a:ea typeface="ＭＳ Ｐゴシック" charset="0"/>
                <a:cs typeface="ＭＳ Ｐゴシック" charset="0"/>
              </a:rPr>
              <a:t>Open teaching is next on our agenda.</a:t>
            </a:r>
            <a:endParaRPr lang="en-GB" sz="1200" kern="1200" dirty="0" smtClean="0">
              <a:solidFill>
                <a:schemeClr val="tx1"/>
              </a:solidFill>
              <a:effectLst/>
              <a:latin typeface="+mn-lt"/>
              <a:ea typeface="ＭＳ Ｐゴシック" charset="0"/>
              <a:cs typeface="ＭＳ Ｐゴシック" charset="0"/>
            </a:endParaRPr>
          </a:p>
          <a:p>
            <a:r>
              <a:rPr lang="en-US" sz="1200" kern="1200" dirty="0" smtClean="0">
                <a:solidFill>
                  <a:schemeClr val="tx1"/>
                </a:solidFill>
                <a:effectLst/>
                <a:latin typeface="+mn-lt"/>
                <a:ea typeface="ＭＳ Ｐゴシック" charset="0"/>
                <a:cs typeface="ＭＳ Ｐゴシック" charset="0"/>
              </a:rPr>
              <a:t> </a:t>
            </a:r>
            <a:endParaRPr lang="en-GB" sz="1200" kern="1200" dirty="0" smtClean="0">
              <a:solidFill>
                <a:schemeClr val="tx1"/>
              </a:solidFill>
              <a:effectLst/>
              <a:latin typeface="+mn-lt"/>
              <a:ea typeface="ＭＳ Ｐゴシック" charset="0"/>
              <a:cs typeface="ＭＳ Ｐゴシック" charset="0"/>
            </a:endParaRPr>
          </a:p>
          <a:p>
            <a:r>
              <a:rPr lang="en-US" sz="1200" kern="1200" dirty="0" smtClean="0">
                <a:solidFill>
                  <a:schemeClr val="tx1"/>
                </a:solidFill>
                <a:effectLst/>
                <a:latin typeface="+mn-lt"/>
                <a:ea typeface="ＭＳ Ｐゴシック" charset="0"/>
                <a:cs typeface="ＭＳ Ｐゴシック" charset="0"/>
              </a:rPr>
              <a:t>So, back to my conclusion…</a:t>
            </a:r>
            <a:endParaRPr lang="en-GB" sz="1200" kern="1200" dirty="0" smtClean="0">
              <a:solidFill>
                <a:schemeClr val="tx1"/>
              </a:solidFill>
              <a:effectLst/>
              <a:latin typeface="+mn-lt"/>
              <a:ea typeface="ＭＳ Ｐゴシック" charset="0"/>
              <a:cs typeface="ＭＳ Ｐゴシック" charset="0"/>
            </a:endParaRPr>
          </a:p>
          <a:p>
            <a:r>
              <a:rPr lang="en-US" sz="1200" kern="1200" dirty="0" smtClean="0">
                <a:solidFill>
                  <a:schemeClr val="tx1"/>
                </a:solidFill>
                <a:effectLst/>
                <a:latin typeface="+mn-lt"/>
                <a:ea typeface="ＭＳ Ｐゴシック" charset="0"/>
                <a:cs typeface="ＭＳ Ｐゴシック" charset="0"/>
              </a:rPr>
              <a:t> </a:t>
            </a:r>
            <a:endParaRPr lang="en-GB" sz="1200" kern="1200" dirty="0">
              <a:solidFill>
                <a:schemeClr val="tx1"/>
              </a:solidFill>
              <a:effectLst/>
              <a:latin typeface="+mn-lt"/>
              <a:ea typeface="ＭＳ Ｐゴシック" charset="0"/>
              <a:cs typeface="ＭＳ Ｐゴシック" charset="0"/>
            </a:endParaRPr>
          </a:p>
        </p:txBody>
      </p:sp>
      <p:sp>
        <p:nvSpPr>
          <p:cNvPr id="4" name="Slide Number Placeholder 3"/>
          <p:cNvSpPr>
            <a:spLocks noGrp="1"/>
          </p:cNvSpPr>
          <p:nvPr>
            <p:ph type="sldNum" sz="quarter" idx="10"/>
          </p:nvPr>
        </p:nvSpPr>
        <p:spPr/>
        <p:txBody>
          <a:bodyPr/>
          <a:lstStyle/>
          <a:p>
            <a:fld id="{087C50D0-F422-44D1-8F86-D5EA14327DE1}"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smtClean="0">
                <a:solidFill>
                  <a:schemeClr val="tx1"/>
                </a:solidFill>
                <a:effectLst/>
                <a:latin typeface="+mn-lt"/>
                <a:ea typeface="ＭＳ Ｐゴシック" charset="0"/>
                <a:cs typeface="ＭＳ Ｐゴシック" charset="0"/>
              </a:rPr>
              <a:t>By disruption</a:t>
            </a:r>
            <a:r>
              <a:rPr lang="en-GB" sz="1200" kern="1200" baseline="0" dirty="0" smtClean="0">
                <a:solidFill>
                  <a:schemeClr val="tx1"/>
                </a:solidFill>
                <a:effectLst/>
                <a:latin typeface="+mn-lt"/>
                <a:ea typeface="ＭＳ Ｐゴシック" charset="0"/>
                <a:cs typeface="ＭＳ Ｐゴシック" charset="0"/>
              </a:rPr>
              <a:t> I mean be forced to change or being left behind/overtaken/made obsolete</a:t>
            </a:r>
            <a:endParaRPr lang="en-GB" sz="1200" kern="1200" dirty="0" smtClean="0">
              <a:solidFill>
                <a:schemeClr val="tx1"/>
              </a:solidFill>
              <a:effectLst/>
              <a:latin typeface="+mn-lt"/>
              <a:ea typeface="ＭＳ Ｐゴシック" charset="0"/>
              <a:cs typeface="ＭＳ Ｐゴシック" charset="0"/>
            </a:endParaRPr>
          </a:p>
          <a:p>
            <a:r>
              <a:rPr lang="en-GB" sz="1200" kern="1200" dirty="0" smtClean="0">
                <a:solidFill>
                  <a:schemeClr val="tx1"/>
                </a:solidFill>
                <a:effectLst/>
                <a:latin typeface="+mn-lt"/>
                <a:ea typeface="ＭＳ Ｐゴシック" charset="0"/>
                <a:cs typeface="ＭＳ Ｐゴシック" charset="0"/>
              </a:rPr>
              <a:t>I am arguing that the changes in technology have moved us from</a:t>
            </a:r>
            <a:endParaRPr lang="en-US" dirty="0"/>
          </a:p>
        </p:txBody>
      </p:sp>
      <p:sp>
        <p:nvSpPr>
          <p:cNvPr id="4" name="Slide Number Placeholder 3"/>
          <p:cNvSpPr>
            <a:spLocks noGrp="1"/>
          </p:cNvSpPr>
          <p:nvPr>
            <p:ph type="sldNum" sz="quarter" idx="10"/>
          </p:nvPr>
        </p:nvSpPr>
        <p:spPr/>
        <p:txBody>
          <a:bodyPr/>
          <a:lstStyle/>
          <a:p>
            <a:fld id="{087C50D0-F422-44D1-8F86-D5EA14327DE1}"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ＭＳ Ｐゴシック" charset="0"/>
                <a:cs typeface="ＭＳ Ｐゴシック" charset="0"/>
              </a:rPr>
              <a:t>This contention could be interpreted as scare mongering and that is not my intention.  Duke (2004), noted that HE institutions can get caught in oscillation between desperate hope and desperate fear – with neither leading to evidence based rational decision making.  We need to navigate through this rapid change in a considered and informed way.  </a:t>
            </a:r>
            <a:endParaRPr lang="en-GB" sz="1200" kern="1200" dirty="0" smtClean="0">
              <a:solidFill>
                <a:schemeClr val="tx1"/>
              </a:solidFill>
              <a:effectLst/>
              <a:latin typeface="+mn-lt"/>
              <a:ea typeface="ＭＳ Ｐゴシック" charset="0"/>
              <a:cs typeface="ＭＳ Ｐゴシック" charset="0"/>
            </a:endParaRPr>
          </a:p>
          <a:p>
            <a:r>
              <a:rPr lang="en-US" sz="1200" kern="1200" dirty="0" smtClean="0">
                <a:solidFill>
                  <a:schemeClr val="tx1"/>
                </a:solidFill>
                <a:effectLst/>
                <a:latin typeface="+mn-lt"/>
                <a:ea typeface="ＭＳ Ｐゴシック" charset="0"/>
                <a:cs typeface="ＭＳ Ｐゴシック" charset="0"/>
              </a:rPr>
              <a:t> </a:t>
            </a:r>
            <a:endParaRPr lang="en-GB" sz="1200" kern="1200" dirty="0" smtClean="0">
              <a:solidFill>
                <a:schemeClr val="tx1"/>
              </a:solidFill>
              <a:effectLst/>
              <a:latin typeface="+mn-lt"/>
              <a:ea typeface="ＭＳ Ｐゴシック" charset="0"/>
              <a:cs typeface="ＭＳ Ｐゴシック" charset="0"/>
            </a:endParaRPr>
          </a:p>
          <a:p>
            <a:r>
              <a:rPr lang="en-US" sz="1200" kern="1200" dirty="0" smtClean="0">
                <a:solidFill>
                  <a:schemeClr val="tx1"/>
                </a:solidFill>
                <a:effectLst/>
                <a:latin typeface="+mn-lt"/>
                <a:ea typeface="ＭＳ Ｐゴシック" charset="0"/>
                <a:cs typeface="ＭＳ Ｐゴシック" charset="0"/>
              </a:rPr>
              <a:t> Engaging in OEP whilst considering the issues and challenges can bring many benefits</a:t>
            </a:r>
            <a:endParaRPr lang="en-GB" sz="1200" kern="1200" dirty="0" smtClean="0">
              <a:solidFill>
                <a:schemeClr val="tx1"/>
              </a:solidFill>
              <a:effectLst/>
              <a:latin typeface="+mn-lt"/>
              <a:ea typeface="ＭＳ Ｐゴシック" charset="0"/>
              <a:cs typeface="ＭＳ Ｐゴシック" charset="0"/>
            </a:endParaRPr>
          </a:p>
          <a:p>
            <a:r>
              <a:rPr lang="en-US" sz="1200" kern="1200" dirty="0" smtClean="0">
                <a:solidFill>
                  <a:schemeClr val="tx1"/>
                </a:solidFill>
                <a:effectLst/>
                <a:latin typeface="+mn-lt"/>
                <a:ea typeface="ＭＳ Ｐゴシック" charset="0"/>
                <a:cs typeface="ＭＳ Ｐゴシック" charset="0"/>
              </a:rPr>
              <a:t> </a:t>
            </a:r>
            <a:endParaRPr lang="en-GB" sz="1200" kern="1200" dirty="0" smtClean="0">
              <a:solidFill>
                <a:schemeClr val="tx1"/>
              </a:solidFill>
              <a:effectLst/>
              <a:latin typeface="+mn-lt"/>
              <a:ea typeface="ＭＳ Ｐゴシック" charset="0"/>
              <a:cs typeface="ＭＳ Ｐゴシック" charset="0"/>
            </a:endParaRPr>
          </a:p>
          <a:p>
            <a:endParaRPr lang="en-US" dirty="0"/>
          </a:p>
        </p:txBody>
      </p:sp>
      <p:sp>
        <p:nvSpPr>
          <p:cNvPr id="4" name="Slide Number Placeholder 3"/>
          <p:cNvSpPr>
            <a:spLocks noGrp="1"/>
          </p:cNvSpPr>
          <p:nvPr>
            <p:ph type="sldNum" sz="quarter" idx="10"/>
          </p:nvPr>
        </p:nvSpPr>
        <p:spPr/>
        <p:txBody>
          <a:bodyPr/>
          <a:lstStyle/>
          <a:p>
            <a:fld id="{087C50D0-F422-44D1-8F86-D5EA14327DE1}"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ＭＳ Ｐゴシック" charset="0"/>
                <a:cs typeface="ＭＳ Ｐゴシック" charset="0"/>
              </a:rPr>
              <a:t>&lt;&lt;SLIDE&gt;&gt; We can show the power of A&amp;D teaching and raise the profile of the disciplines</a:t>
            </a:r>
            <a:endParaRPr lang="en-GB" sz="1200" kern="1200" dirty="0" smtClean="0">
              <a:solidFill>
                <a:schemeClr val="tx1"/>
              </a:solidFill>
              <a:effectLst/>
              <a:latin typeface="+mn-lt"/>
              <a:ea typeface="ＭＳ Ｐゴシック" charset="0"/>
              <a:cs typeface="ＭＳ Ｐゴシック" charset="0"/>
            </a:endParaRPr>
          </a:p>
          <a:p>
            <a:endParaRPr lang="en-US" dirty="0"/>
          </a:p>
        </p:txBody>
      </p:sp>
      <p:sp>
        <p:nvSpPr>
          <p:cNvPr id="4" name="Slide Number Placeholder 3"/>
          <p:cNvSpPr>
            <a:spLocks noGrp="1"/>
          </p:cNvSpPr>
          <p:nvPr>
            <p:ph type="sldNum" sz="quarter" idx="10"/>
          </p:nvPr>
        </p:nvSpPr>
        <p:spPr/>
        <p:txBody>
          <a:bodyPr/>
          <a:lstStyle/>
          <a:p>
            <a:fld id="{087C50D0-F422-44D1-8F86-D5EA14327DE1}" type="slidenum">
              <a:rPr lang="en-US" smtClean="0"/>
              <a:pPr/>
              <a:t>31</a:t>
            </a:fld>
            <a:endParaRPr lang="en-US"/>
          </a:p>
        </p:txBody>
      </p:sp>
    </p:spTree>
    <p:extLst>
      <p:ext uri="{BB962C8B-B14F-4D97-AF65-F5344CB8AC3E}">
        <p14:creationId xmlns:p14="http://schemas.microsoft.com/office/powerpoint/2010/main" val="5089565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ＭＳ Ｐゴシック" charset="0"/>
                <a:cs typeface="ＭＳ Ｐゴシック" charset="0"/>
              </a:rPr>
              <a:t>&lt;&lt;SLIDE&gt;&gt; We can facilitate reflection and improvement in practice</a:t>
            </a:r>
            <a:endParaRPr lang="en-GB" sz="1200" kern="1200" dirty="0" smtClean="0">
              <a:solidFill>
                <a:schemeClr val="tx1"/>
              </a:solidFill>
              <a:effectLst/>
              <a:latin typeface="+mn-lt"/>
              <a:ea typeface="ＭＳ Ｐゴシック" charset="0"/>
              <a:cs typeface="ＭＳ Ｐゴシック" charset="0"/>
            </a:endParaRPr>
          </a:p>
          <a:p>
            <a:endParaRPr lang="en-US" dirty="0"/>
          </a:p>
        </p:txBody>
      </p:sp>
      <p:sp>
        <p:nvSpPr>
          <p:cNvPr id="4" name="Slide Number Placeholder 3"/>
          <p:cNvSpPr>
            <a:spLocks noGrp="1"/>
          </p:cNvSpPr>
          <p:nvPr>
            <p:ph type="sldNum" sz="quarter" idx="10"/>
          </p:nvPr>
        </p:nvSpPr>
        <p:spPr/>
        <p:txBody>
          <a:bodyPr/>
          <a:lstStyle/>
          <a:p>
            <a:fld id="{087C50D0-F422-44D1-8F86-D5EA14327DE1}" type="slidenum">
              <a:rPr lang="en-US" smtClean="0"/>
              <a:pPr/>
              <a:t>32</a:t>
            </a:fld>
            <a:endParaRPr lang="en-US"/>
          </a:p>
        </p:txBody>
      </p:sp>
    </p:spTree>
    <p:extLst>
      <p:ext uri="{BB962C8B-B14F-4D97-AF65-F5344CB8AC3E}">
        <p14:creationId xmlns:p14="http://schemas.microsoft.com/office/powerpoint/2010/main" val="32517356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ＭＳ Ｐゴシック" charset="0"/>
                <a:cs typeface="ＭＳ Ｐゴシック" charset="0"/>
              </a:rPr>
              <a:t>&lt;&lt;SLIDE&gt;&gt; We can build virtual communities, steward them, and gain the benefits of many to one to improve teaching practice</a:t>
            </a:r>
            <a:endParaRPr lang="en-GB" sz="1200" kern="1200" dirty="0" smtClean="0">
              <a:solidFill>
                <a:schemeClr val="tx1"/>
              </a:solidFill>
              <a:effectLst/>
              <a:latin typeface="+mn-lt"/>
              <a:ea typeface="ＭＳ Ｐゴシック" charset="0"/>
              <a:cs typeface="ＭＳ Ｐゴシック" charset="0"/>
            </a:endParaRPr>
          </a:p>
          <a:p>
            <a:endParaRPr lang="en-US" dirty="0" smtClean="0"/>
          </a:p>
          <a:p>
            <a:r>
              <a:rPr lang="en-US" dirty="0" smtClean="0"/>
              <a:t>OEP can be a very disruptive force but can provide us with the opportunity to do all of these</a:t>
            </a:r>
            <a:r>
              <a:rPr lang="en-US" baseline="0" dirty="0" smtClean="0"/>
              <a:t> things is we respond to it whilst asking</a:t>
            </a:r>
          </a:p>
          <a:p>
            <a:endParaRPr lang="en-US" sz="1200" kern="1200" dirty="0" smtClean="0">
              <a:solidFill>
                <a:schemeClr val="tx1"/>
              </a:solidFill>
              <a:effectLst/>
              <a:latin typeface="+mn-lt"/>
              <a:ea typeface="ＭＳ Ｐゴシック" charset="0"/>
              <a:cs typeface="ＭＳ Ｐゴシック" charset="0"/>
            </a:endParaRPr>
          </a:p>
          <a:p>
            <a:r>
              <a:rPr lang="en-US" sz="1200" kern="1200" dirty="0" smtClean="0">
                <a:solidFill>
                  <a:schemeClr val="tx1"/>
                </a:solidFill>
                <a:effectLst/>
                <a:latin typeface="+mn-lt"/>
                <a:ea typeface="ＭＳ Ｐゴシック" charset="0"/>
                <a:cs typeface="ＭＳ Ｐゴシック" charset="0"/>
              </a:rPr>
              <a:t>-what is our intention in engaging in OEP</a:t>
            </a:r>
            <a:endParaRPr lang="en-GB" sz="1200" kern="1200" dirty="0" smtClean="0">
              <a:solidFill>
                <a:schemeClr val="tx1"/>
              </a:solidFill>
              <a:effectLst/>
              <a:latin typeface="+mn-lt"/>
              <a:ea typeface="ＭＳ Ｐゴシック" charset="0"/>
              <a:cs typeface="ＭＳ Ｐゴシック" charset="0"/>
            </a:endParaRPr>
          </a:p>
          <a:p>
            <a:r>
              <a:rPr lang="en-US" sz="1200" kern="1200" dirty="0" smtClean="0">
                <a:solidFill>
                  <a:schemeClr val="tx1"/>
                </a:solidFill>
                <a:effectLst/>
                <a:latin typeface="+mn-lt"/>
                <a:ea typeface="ＭＳ Ｐゴシック" charset="0"/>
                <a:cs typeface="ＭＳ Ｐゴシック" charset="0"/>
              </a:rPr>
              <a:t>-whom does it benefit</a:t>
            </a:r>
            <a:endParaRPr lang="en-GB" sz="1200" kern="1200" dirty="0" smtClean="0">
              <a:solidFill>
                <a:schemeClr val="tx1"/>
              </a:solidFill>
              <a:effectLst/>
              <a:latin typeface="+mn-lt"/>
              <a:ea typeface="ＭＳ Ｐゴシック" charset="0"/>
              <a:cs typeface="ＭＳ Ｐゴシック" charset="0"/>
            </a:endParaRPr>
          </a:p>
          <a:p>
            <a:r>
              <a:rPr lang="en-US" sz="1200" kern="1200" dirty="0" smtClean="0">
                <a:solidFill>
                  <a:schemeClr val="tx1"/>
                </a:solidFill>
                <a:effectLst/>
                <a:latin typeface="+mn-lt"/>
                <a:ea typeface="ＭＳ Ｐゴシック" charset="0"/>
                <a:cs typeface="ＭＳ Ｐゴシック" charset="0"/>
              </a:rPr>
              <a:t>-what are the caveats and challenges it presents that need to be considered</a:t>
            </a:r>
            <a:endParaRPr lang="en-GB" sz="1200" kern="1200" dirty="0" smtClean="0">
              <a:solidFill>
                <a:schemeClr val="tx1"/>
              </a:solidFill>
              <a:effectLst/>
              <a:latin typeface="+mn-lt"/>
              <a:ea typeface="ＭＳ Ｐゴシック" charset="0"/>
              <a:cs typeface="ＭＳ Ｐゴシック" charset="0"/>
            </a:endParaRPr>
          </a:p>
          <a:p>
            <a:endParaRPr lang="en-US" dirty="0"/>
          </a:p>
        </p:txBody>
      </p:sp>
      <p:sp>
        <p:nvSpPr>
          <p:cNvPr id="4" name="Slide Number Placeholder 3"/>
          <p:cNvSpPr>
            <a:spLocks noGrp="1"/>
          </p:cNvSpPr>
          <p:nvPr>
            <p:ph type="sldNum" sz="quarter" idx="10"/>
          </p:nvPr>
        </p:nvSpPr>
        <p:spPr/>
        <p:txBody>
          <a:bodyPr/>
          <a:lstStyle/>
          <a:p>
            <a:fld id="{087C50D0-F422-44D1-8F86-D5EA14327DE1}" type="slidenum">
              <a:rPr lang="en-US" smtClean="0"/>
              <a:pPr/>
              <a:t>33</a:t>
            </a:fld>
            <a:endParaRPr lang="en-US"/>
          </a:p>
        </p:txBody>
      </p:sp>
    </p:spTree>
    <p:extLst>
      <p:ext uri="{BB962C8B-B14F-4D97-AF65-F5344CB8AC3E}">
        <p14:creationId xmlns:p14="http://schemas.microsoft.com/office/powerpoint/2010/main" val="97762093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Acknowledgements</a:t>
            </a:r>
          </a:p>
          <a:p>
            <a:r>
              <a:rPr lang="en-US" baseline="0" dirty="0" smtClean="0"/>
              <a:t>Colleague - Lindsay, Chris, John Casey, Siobhan</a:t>
            </a:r>
            <a:endParaRPr lang="en-US" dirty="0" smtClean="0"/>
          </a:p>
          <a:p>
            <a:endParaRPr lang="en-US" dirty="0" smtClean="0"/>
          </a:p>
          <a:p>
            <a:r>
              <a:rPr lang="en-US" dirty="0" smtClean="0"/>
              <a:t>Supporters:</a:t>
            </a:r>
          </a:p>
          <a:p>
            <a:r>
              <a:rPr lang="en-US" dirty="0" smtClean="0"/>
              <a:t>UAL logo</a:t>
            </a:r>
          </a:p>
          <a:p>
            <a:r>
              <a:rPr lang="en-US" dirty="0" smtClean="0"/>
              <a:t>Funders:</a:t>
            </a:r>
          </a:p>
          <a:p>
            <a:r>
              <a:rPr lang="en-US" dirty="0" smtClean="0"/>
              <a:t>JISC logo</a:t>
            </a:r>
          </a:p>
          <a:p>
            <a:r>
              <a:rPr lang="en-US" dirty="0" smtClean="0"/>
              <a:t>HEA logo</a:t>
            </a:r>
          </a:p>
          <a:p>
            <a:endParaRPr lang="en-US" dirty="0"/>
          </a:p>
        </p:txBody>
      </p:sp>
      <p:sp>
        <p:nvSpPr>
          <p:cNvPr id="4" name="Slide Number Placeholder 3"/>
          <p:cNvSpPr>
            <a:spLocks noGrp="1"/>
          </p:cNvSpPr>
          <p:nvPr>
            <p:ph type="sldNum" sz="quarter" idx="10"/>
          </p:nvPr>
        </p:nvSpPr>
        <p:spPr/>
        <p:txBody>
          <a:bodyPr/>
          <a:lstStyle/>
          <a:p>
            <a:fld id="{087C50D0-F422-44D1-8F86-D5EA14327DE1}" type="slidenum">
              <a:rPr lang="en-US" smtClean="0"/>
              <a:pPr/>
              <a:t>34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smtClean="0">
                <a:solidFill>
                  <a:schemeClr val="tx1"/>
                </a:solidFill>
                <a:effectLst/>
                <a:latin typeface="+mn-lt"/>
                <a:ea typeface="ＭＳ Ｐゴシック" charset="0"/>
                <a:cs typeface="ＭＳ Ｐゴシック" charset="0"/>
              </a:rPr>
              <a:t>I am arguing that the changes in technology have moved us from &lt;</a:t>
            </a:r>
            <a:r>
              <a:rPr lang="en-GB" sz="1200" kern="1200" dirty="0" smtClean="0">
                <a:solidFill>
                  <a:schemeClr val="tx1"/>
                </a:solidFill>
                <a:effectLst/>
                <a:latin typeface="+mn-lt"/>
                <a:ea typeface="ＭＳ Ｐゴシック" charset="0"/>
                <a:cs typeface="ＭＳ Ｐゴシック" charset="0"/>
              </a:rPr>
              <a:t>&lt;SLIDE 4&gt;&gt; a position of control of knowledge and one to many transmission of knowledge to</a:t>
            </a:r>
            <a:endParaRPr lang="en-US" dirty="0"/>
          </a:p>
        </p:txBody>
      </p:sp>
      <p:sp>
        <p:nvSpPr>
          <p:cNvPr id="4" name="Slide Number Placeholder 3"/>
          <p:cNvSpPr>
            <a:spLocks noGrp="1"/>
          </p:cNvSpPr>
          <p:nvPr>
            <p:ph type="sldNum" sz="quarter" idx="10"/>
          </p:nvPr>
        </p:nvSpPr>
        <p:spPr/>
        <p:txBody>
          <a:bodyPr/>
          <a:lstStyle/>
          <a:p>
            <a:fld id="{087C50D0-F422-44D1-8F86-D5EA14327DE1}" type="slidenum">
              <a:rPr lang="en-US" smtClean="0"/>
              <a:pPr/>
              <a:t>4</a:t>
            </a:fld>
            <a:endParaRPr lang="en-US"/>
          </a:p>
        </p:txBody>
      </p:sp>
    </p:spTree>
    <p:extLst>
      <p:ext uri="{BB962C8B-B14F-4D97-AF65-F5344CB8AC3E}">
        <p14:creationId xmlns:p14="http://schemas.microsoft.com/office/powerpoint/2010/main" val="32197800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effectLst/>
                <a:latin typeface="+mn-lt"/>
                <a:ea typeface="ＭＳ Ｐゴシック" charset="0"/>
                <a:cs typeface="ＭＳ Ｐゴシック" charset="0"/>
              </a:rPr>
              <a:t>one of ubiquitous knowledge and many to many networked learning</a:t>
            </a:r>
            <a:r>
              <a:rPr lang="en-GB" dirty="0" smtClean="0">
                <a:effectLst/>
              </a:rPr>
              <a:t> </a:t>
            </a:r>
          </a:p>
          <a:p>
            <a:pPr marL="0" marR="0" indent="0" algn="l" defTabSz="4572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effectLst/>
                <a:latin typeface="+mn-lt"/>
                <a:ea typeface="ＭＳ Ｐゴシック" charset="0"/>
                <a:cs typeface="ＭＳ Ｐゴシック" charset="0"/>
              </a:rPr>
              <a:t>Social media and collaborative tools have moved us to many to one models </a:t>
            </a:r>
            <a:endParaRPr lang="en-US" dirty="0" smtClean="0"/>
          </a:p>
          <a:p>
            <a:endParaRPr lang="en-US" dirty="0"/>
          </a:p>
        </p:txBody>
      </p:sp>
      <p:sp>
        <p:nvSpPr>
          <p:cNvPr id="4" name="Slide Number Placeholder 3"/>
          <p:cNvSpPr>
            <a:spLocks noGrp="1"/>
          </p:cNvSpPr>
          <p:nvPr>
            <p:ph type="sldNum" sz="quarter" idx="10"/>
          </p:nvPr>
        </p:nvSpPr>
        <p:spPr/>
        <p:txBody>
          <a:bodyPr/>
          <a:lstStyle/>
          <a:p>
            <a:fld id="{087C50D0-F422-44D1-8F86-D5EA14327DE1}" type="slidenum">
              <a:rPr lang="en-US" smtClean="0"/>
              <a:pPr/>
              <a:t>5</a:t>
            </a:fld>
            <a:endParaRPr lang="en-US"/>
          </a:p>
        </p:txBody>
      </p:sp>
    </p:spTree>
    <p:extLst>
      <p:ext uri="{BB962C8B-B14F-4D97-AF65-F5344CB8AC3E}">
        <p14:creationId xmlns:p14="http://schemas.microsoft.com/office/powerpoint/2010/main" val="26507145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ＭＳ Ｐゴシック" charset="0"/>
                <a:cs typeface="ＭＳ Ｐゴシック" charset="0"/>
              </a:rPr>
              <a:t>where many can collaborate on production of one item.</a:t>
            </a:r>
          </a:p>
          <a:p>
            <a:r>
              <a:rPr lang="en-GB" sz="1200" kern="1200" dirty="0" smtClean="0">
                <a:solidFill>
                  <a:schemeClr val="tx1"/>
                </a:solidFill>
                <a:effectLst/>
                <a:latin typeface="+mn-lt"/>
                <a:ea typeface="ＭＳ Ｐゴシック" charset="0"/>
                <a:cs typeface="ＭＳ Ｐゴシック" charset="0"/>
              </a:rPr>
              <a:t> </a:t>
            </a:r>
          </a:p>
          <a:p>
            <a:r>
              <a:rPr lang="en-GB" sz="1200" kern="1200" dirty="0" smtClean="0">
                <a:solidFill>
                  <a:schemeClr val="tx1"/>
                </a:solidFill>
                <a:effectLst/>
                <a:latin typeface="+mn-lt"/>
                <a:ea typeface="ＭＳ Ｐゴシック" charset="0"/>
                <a:cs typeface="ＭＳ Ｐゴシック" charset="0"/>
              </a:rPr>
              <a:t>I am going to briefly</a:t>
            </a:r>
            <a:r>
              <a:rPr lang="en-GB" sz="1200" kern="1200" baseline="0" dirty="0" smtClean="0">
                <a:solidFill>
                  <a:schemeClr val="tx1"/>
                </a:solidFill>
                <a:effectLst/>
                <a:latin typeface="+mn-lt"/>
                <a:ea typeface="ＭＳ Ｐゴシック" charset="0"/>
                <a:cs typeface="ＭＳ Ｐゴシック" charset="0"/>
              </a:rPr>
              <a:t> do the following</a:t>
            </a:r>
            <a:r>
              <a:rPr lang="en-GB" sz="1200" kern="1200" dirty="0" smtClean="0">
                <a:solidFill>
                  <a:schemeClr val="tx1"/>
                </a:solidFill>
                <a:effectLst/>
                <a:latin typeface="+mn-lt"/>
                <a:ea typeface="ＭＳ Ｐゴシック" charset="0"/>
                <a:cs typeface="ＭＳ Ｐゴシック" charset="0"/>
              </a:rPr>
              <a:t>:</a:t>
            </a:r>
          </a:p>
          <a:p>
            <a:endParaRPr lang="en-US" dirty="0"/>
          </a:p>
        </p:txBody>
      </p:sp>
      <p:sp>
        <p:nvSpPr>
          <p:cNvPr id="4" name="Slide Number Placeholder 3"/>
          <p:cNvSpPr>
            <a:spLocks noGrp="1"/>
          </p:cNvSpPr>
          <p:nvPr>
            <p:ph type="sldNum" sz="quarter" idx="10"/>
          </p:nvPr>
        </p:nvSpPr>
        <p:spPr/>
        <p:txBody>
          <a:bodyPr/>
          <a:lstStyle/>
          <a:p>
            <a:fld id="{087C50D0-F422-44D1-8F86-D5EA14327DE1}" type="slidenum">
              <a:rPr lang="en-US" smtClean="0"/>
              <a:pPr/>
              <a:t>6</a:t>
            </a:fld>
            <a:endParaRPr lang="en-US"/>
          </a:p>
        </p:txBody>
      </p:sp>
    </p:spTree>
    <p:extLst>
      <p:ext uri="{BB962C8B-B14F-4D97-AF65-F5344CB8AC3E}">
        <p14:creationId xmlns:p14="http://schemas.microsoft.com/office/powerpoint/2010/main" val="3572590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effectLst/>
                <a:latin typeface="+mn-lt"/>
                <a:ea typeface="ＭＳ Ｐゴシック" charset="0"/>
                <a:cs typeface="ＭＳ Ｐゴシック" charset="0"/>
              </a:rPr>
              <a:t>I will outline what I mean by open &amp; locate it in broader changes brought about by digital development, talk about the experiences of my institution, and academic we have spoken to about engaging in OEP and then where we are going next.</a:t>
            </a:r>
          </a:p>
          <a:p>
            <a:endParaRPr lang="en-US" dirty="0"/>
          </a:p>
        </p:txBody>
      </p:sp>
      <p:sp>
        <p:nvSpPr>
          <p:cNvPr id="4" name="Slide Number Placeholder 3"/>
          <p:cNvSpPr>
            <a:spLocks noGrp="1"/>
          </p:cNvSpPr>
          <p:nvPr>
            <p:ph type="sldNum" sz="quarter" idx="10"/>
          </p:nvPr>
        </p:nvSpPr>
        <p:spPr/>
        <p:txBody>
          <a:bodyPr/>
          <a:lstStyle/>
          <a:p>
            <a:fld id="{087C50D0-F422-44D1-8F86-D5EA14327DE1}"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ＭＳ Ｐゴシック" charset="0"/>
                <a:cs typeface="ＭＳ Ｐゴシック" charset="0"/>
              </a:rPr>
              <a:t>This is how I see the landscape of open practice in HE – It is complex and constantly changing but I have tried to capture some of the key aspects that are relevant to HE here.</a:t>
            </a:r>
            <a:endParaRPr lang="en-GB" sz="1200" kern="1200" dirty="0" smtClean="0">
              <a:solidFill>
                <a:schemeClr val="tx1"/>
              </a:solidFill>
              <a:effectLst/>
              <a:latin typeface="+mn-lt"/>
              <a:ea typeface="ＭＳ Ｐゴシック" charset="0"/>
              <a:cs typeface="ＭＳ Ｐゴシック" charset="0"/>
            </a:endParaRPr>
          </a:p>
          <a:p>
            <a:r>
              <a:rPr lang="en-US" sz="1200" kern="1200" dirty="0" smtClean="0">
                <a:solidFill>
                  <a:schemeClr val="tx1"/>
                </a:solidFill>
                <a:effectLst/>
                <a:latin typeface="+mn-lt"/>
                <a:ea typeface="ＭＳ Ｐゴシック" charset="0"/>
                <a:cs typeface="ＭＳ Ｐゴシック" charset="0"/>
              </a:rPr>
              <a:t>includes research and teaching as well as activities such as production and use of open source software. </a:t>
            </a:r>
            <a:endParaRPr lang="en-GB" sz="1200" kern="1200" dirty="0">
              <a:solidFill>
                <a:schemeClr val="tx1"/>
              </a:solidFill>
              <a:effectLst/>
              <a:latin typeface="+mn-lt"/>
              <a:ea typeface="ＭＳ Ｐゴシック" charset="0"/>
              <a:cs typeface="ＭＳ Ｐゴシック" charset="0"/>
            </a:endParaRPr>
          </a:p>
        </p:txBody>
      </p:sp>
      <p:sp>
        <p:nvSpPr>
          <p:cNvPr id="4" name="Slide Number Placeholder 3"/>
          <p:cNvSpPr>
            <a:spLocks noGrp="1"/>
          </p:cNvSpPr>
          <p:nvPr>
            <p:ph type="sldNum" sz="quarter" idx="10"/>
          </p:nvPr>
        </p:nvSpPr>
        <p:spPr/>
        <p:txBody>
          <a:bodyPr/>
          <a:lstStyle/>
          <a:p>
            <a:fld id="{087C50D0-F422-44D1-8F86-D5EA14327DE1}"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200" kern="1200" dirty="0" smtClean="0">
                <a:solidFill>
                  <a:schemeClr val="tx1"/>
                </a:solidFill>
                <a:effectLst/>
                <a:latin typeface="+mn-lt"/>
                <a:ea typeface="ＭＳ Ｐゴシック" charset="0"/>
                <a:cs typeface="ＭＳ Ｐゴシック" charset="0"/>
              </a:rPr>
              <a:t>I am focusing today on 2 bits of the educational side of this landscape</a:t>
            </a:r>
            <a:endParaRPr lang="en-GB" sz="1200" kern="1200" dirty="0" smtClean="0">
              <a:solidFill>
                <a:schemeClr val="tx1"/>
              </a:solidFill>
              <a:effectLst/>
              <a:latin typeface="+mn-lt"/>
              <a:ea typeface="ＭＳ Ｐゴシック" charset="0"/>
              <a:cs typeface="ＭＳ Ｐゴシック" charset="0"/>
            </a:endParaRPr>
          </a:p>
          <a:p>
            <a:r>
              <a:rPr lang="en-US" sz="1200" kern="1200" dirty="0" smtClean="0">
                <a:solidFill>
                  <a:schemeClr val="tx1"/>
                </a:solidFill>
                <a:effectLst/>
                <a:latin typeface="+mn-lt"/>
                <a:ea typeface="ＭＳ Ｐゴシック" charset="0"/>
                <a:cs typeface="ＭＳ Ｐゴシック" charset="0"/>
              </a:rPr>
              <a:t> </a:t>
            </a:r>
            <a:endParaRPr lang="en-GB" sz="1200" kern="1200" dirty="0" smtClean="0">
              <a:solidFill>
                <a:schemeClr val="tx1"/>
              </a:solidFill>
              <a:effectLst/>
              <a:latin typeface="+mn-lt"/>
              <a:ea typeface="ＭＳ Ｐゴシック" charset="0"/>
              <a:cs typeface="ＭＳ Ｐゴシック" charset="0"/>
            </a:endParaRPr>
          </a:p>
          <a:p>
            <a:r>
              <a:rPr lang="en-US" sz="1200" kern="1200" dirty="0" smtClean="0">
                <a:solidFill>
                  <a:schemeClr val="tx1"/>
                </a:solidFill>
                <a:effectLst/>
                <a:latin typeface="+mn-lt"/>
                <a:ea typeface="ＭＳ Ｐゴシック" charset="0"/>
                <a:cs typeface="ＭＳ Ｐゴシック" charset="0"/>
              </a:rPr>
              <a:t>OER –broad category encompasses open course ware.  OER are teaching, learning and research resources that reside in the public domain or have been released under licensing arrangements that permit free use and sometimes re-purposing by others.</a:t>
            </a:r>
            <a:endParaRPr lang="en-GB" sz="1200" kern="1200" dirty="0" smtClean="0">
              <a:solidFill>
                <a:schemeClr val="tx1"/>
              </a:solidFill>
              <a:effectLst/>
              <a:latin typeface="+mn-lt"/>
              <a:ea typeface="ＭＳ Ｐゴシック" charset="0"/>
              <a:cs typeface="ＭＳ Ｐゴシック" charset="0"/>
            </a:endParaRPr>
          </a:p>
          <a:p>
            <a:r>
              <a:rPr lang="en-US" sz="1200" kern="1200" dirty="0" smtClean="0">
                <a:solidFill>
                  <a:schemeClr val="tx1"/>
                </a:solidFill>
                <a:effectLst/>
                <a:latin typeface="+mn-lt"/>
                <a:ea typeface="ＭＳ Ｐゴシック" charset="0"/>
                <a:cs typeface="ＭＳ Ｐゴシック" charset="0"/>
              </a:rPr>
              <a:t>release with clear indication of what others may use it for and how they many use it – usually done with CC licensing.</a:t>
            </a:r>
            <a:endParaRPr lang="en-GB" sz="1200" kern="1200" dirty="0" smtClean="0">
              <a:solidFill>
                <a:schemeClr val="tx1"/>
              </a:solidFill>
              <a:effectLst/>
              <a:latin typeface="+mn-lt"/>
              <a:ea typeface="ＭＳ Ｐゴシック" charset="0"/>
              <a:cs typeface="ＭＳ Ｐゴシック" charset="0"/>
            </a:endParaRPr>
          </a:p>
          <a:p>
            <a:r>
              <a:rPr lang="en-US" sz="1200" kern="1200" dirty="0" smtClean="0">
                <a:solidFill>
                  <a:schemeClr val="tx1"/>
                </a:solidFill>
                <a:effectLst/>
                <a:latin typeface="+mn-lt"/>
                <a:ea typeface="ＭＳ Ｐゴシック" charset="0"/>
                <a:cs typeface="ＭＳ Ｐゴシック" charset="0"/>
              </a:rPr>
              <a:t>Most powerfully includes metadata so it can be found as well as info on the context in which the resource was used so the reader gets an idea of its intent and use in context.</a:t>
            </a:r>
            <a:endParaRPr lang="en-GB" sz="1200" kern="1200" dirty="0" smtClean="0">
              <a:solidFill>
                <a:schemeClr val="tx1"/>
              </a:solidFill>
              <a:effectLst/>
              <a:latin typeface="+mn-lt"/>
              <a:ea typeface="ＭＳ Ｐゴシック" charset="0"/>
              <a:cs typeface="ＭＳ Ｐゴシック" charset="0"/>
            </a:endParaRPr>
          </a:p>
          <a:p>
            <a:r>
              <a:rPr lang="en-US" sz="1200" kern="1200" dirty="0" smtClean="0">
                <a:solidFill>
                  <a:schemeClr val="tx1"/>
                </a:solidFill>
                <a:effectLst/>
                <a:latin typeface="+mn-lt"/>
                <a:ea typeface="ＭＳ Ｐゴシック" charset="0"/>
                <a:cs typeface="ＭＳ Ｐゴシック" charset="0"/>
              </a:rPr>
              <a:t> </a:t>
            </a:r>
            <a:endParaRPr lang="en-GB" sz="1200" kern="1200" dirty="0" smtClean="0">
              <a:solidFill>
                <a:schemeClr val="tx1"/>
              </a:solidFill>
              <a:effectLst/>
              <a:latin typeface="+mn-lt"/>
              <a:ea typeface="ＭＳ Ｐゴシック" charset="0"/>
              <a:cs typeface="ＭＳ Ｐゴシック" charset="0"/>
            </a:endParaRPr>
          </a:p>
          <a:p>
            <a:r>
              <a:rPr lang="en-US" sz="1200" kern="1200" dirty="0" smtClean="0">
                <a:solidFill>
                  <a:schemeClr val="tx1"/>
                </a:solidFill>
                <a:effectLst/>
                <a:latin typeface="+mn-lt"/>
                <a:ea typeface="ＭＳ Ｐゴシック" charset="0"/>
                <a:cs typeface="ＭＳ Ｐゴシック" charset="0"/>
              </a:rPr>
              <a:t>OCW – is OER that are grouped together or created in the context of a course.  This would mean that someone had access to the resources and pedagogic approaches of a course in totality.  This could facilitate self study or could allow other educators to see how a subject is taught at another institution.</a:t>
            </a:r>
            <a:endParaRPr lang="en-GB" sz="1200" kern="1200" dirty="0" smtClean="0">
              <a:solidFill>
                <a:schemeClr val="tx1"/>
              </a:solidFill>
              <a:effectLst/>
              <a:latin typeface="+mn-lt"/>
              <a:ea typeface="ＭＳ Ｐゴシック" charset="0"/>
              <a:cs typeface="ＭＳ Ｐゴシック" charset="0"/>
            </a:endParaRPr>
          </a:p>
          <a:p>
            <a:r>
              <a:rPr lang="en-US" sz="1200" kern="1200" dirty="0" smtClean="0">
                <a:solidFill>
                  <a:schemeClr val="tx1"/>
                </a:solidFill>
                <a:effectLst/>
                <a:latin typeface="+mn-lt"/>
                <a:ea typeface="ＭＳ Ｐゴシック" charset="0"/>
                <a:cs typeface="ＭＳ Ｐゴシック" charset="0"/>
              </a:rPr>
              <a:t> </a:t>
            </a:r>
            <a:endParaRPr lang="en-GB" sz="1200" kern="1200" dirty="0" smtClean="0">
              <a:solidFill>
                <a:schemeClr val="tx1"/>
              </a:solidFill>
              <a:effectLst/>
              <a:latin typeface="+mn-lt"/>
              <a:ea typeface="ＭＳ Ｐゴシック" charset="0"/>
              <a:cs typeface="ＭＳ Ｐゴシック" charset="0"/>
            </a:endParaRPr>
          </a:p>
          <a:p>
            <a:r>
              <a:rPr lang="en-US" sz="1200" kern="1200" dirty="0" smtClean="0">
                <a:solidFill>
                  <a:schemeClr val="tx1"/>
                </a:solidFill>
                <a:effectLst/>
                <a:latin typeface="+mn-lt"/>
                <a:ea typeface="ＭＳ Ｐゴシック" charset="0"/>
                <a:cs typeface="ＭＳ Ｐゴシック" charset="0"/>
              </a:rPr>
              <a:t>Open reflection on practice – where teachers post their thoughts on their teaching practice online.  May be linked to an OER or may be stand alone.  A public way of sharing ideas and reflections with </a:t>
            </a:r>
            <a:r>
              <a:rPr lang="en-US" sz="1200" kern="1200" dirty="0" err="1" smtClean="0">
                <a:solidFill>
                  <a:schemeClr val="tx1"/>
                </a:solidFill>
                <a:effectLst/>
                <a:latin typeface="+mn-lt"/>
                <a:ea typeface="ＭＳ Ｐゴシック" charset="0"/>
                <a:cs typeface="ＭＳ Ｐゴシック" charset="0"/>
              </a:rPr>
              <a:t>eachother</a:t>
            </a:r>
            <a:r>
              <a:rPr lang="en-US" sz="1200" kern="1200" dirty="0" smtClean="0">
                <a:solidFill>
                  <a:schemeClr val="tx1"/>
                </a:solidFill>
                <a:effectLst/>
                <a:latin typeface="+mn-lt"/>
                <a:ea typeface="ＭＳ Ｐゴシック" charset="0"/>
                <a:cs typeface="ＭＳ Ｐゴシック" charset="0"/>
              </a:rPr>
              <a:t>.</a:t>
            </a:r>
            <a:endParaRPr lang="en-GB" sz="1200" kern="1200" dirty="0" smtClean="0">
              <a:solidFill>
                <a:schemeClr val="tx1"/>
              </a:solidFill>
              <a:effectLst/>
              <a:latin typeface="+mn-lt"/>
              <a:ea typeface="ＭＳ Ｐゴシック" charset="0"/>
              <a:cs typeface="ＭＳ Ｐゴシック" charset="0"/>
            </a:endParaRPr>
          </a:p>
          <a:p>
            <a:r>
              <a:rPr lang="en-US" sz="1200" kern="1200" dirty="0" smtClean="0">
                <a:solidFill>
                  <a:schemeClr val="tx1"/>
                </a:solidFill>
                <a:effectLst/>
                <a:latin typeface="+mn-lt"/>
                <a:ea typeface="ＭＳ Ｐゴシック" charset="0"/>
                <a:cs typeface="ＭＳ Ｐゴシック" charset="0"/>
              </a:rPr>
              <a:t> </a:t>
            </a:r>
            <a:endParaRPr lang="en-GB" sz="1200" kern="1200" dirty="0" smtClean="0">
              <a:solidFill>
                <a:schemeClr val="tx1"/>
              </a:solidFill>
              <a:effectLst/>
              <a:latin typeface="+mn-lt"/>
              <a:ea typeface="ＭＳ Ｐゴシック" charset="0"/>
              <a:cs typeface="ＭＳ Ｐゴシック" charset="0"/>
            </a:endParaRPr>
          </a:p>
          <a:p>
            <a:r>
              <a:rPr lang="en-US" sz="1200" kern="1200" dirty="0" smtClean="0">
                <a:solidFill>
                  <a:schemeClr val="tx1"/>
                </a:solidFill>
                <a:effectLst/>
                <a:latin typeface="+mn-lt"/>
                <a:ea typeface="ＭＳ Ｐゴシック" charset="0"/>
                <a:cs typeface="ＭＳ Ｐゴシック" charset="0"/>
              </a:rPr>
              <a:t>Open teaching – encompasses MOOCs and other forms of open teaching.  A course or form of teaching is open for individuals to access and participate in.  Could be time limited or not, could require signing up and include direct tuition or not.  </a:t>
            </a:r>
            <a:endParaRPr lang="en-GB" sz="1200" kern="1200" dirty="0" smtClean="0">
              <a:solidFill>
                <a:schemeClr val="tx1"/>
              </a:solidFill>
              <a:effectLst/>
              <a:latin typeface="+mn-lt"/>
              <a:ea typeface="ＭＳ Ｐゴシック" charset="0"/>
              <a:cs typeface="ＭＳ Ｐゴシック" charset="0"/>
            </a:endParaRPr>
          </a:p>
          <a:p>
            <a:r>
              <a:rPr lang="en-US" sz="1200" kern="1200" dirty="0" smtClean="0">
                <a:solidFill>
                  <a:schemeClr val="tx1"/>
                </a:solidFill>
                <a:effectLst/>
                <a:latin typeface="+mn-lt"/>
                <a:ea typeface="ＭＳ Ｐゴシック" charset="0"/>
                <a:cs typeface="ＭＳ Ｐゴシック" charset="0"/>
              </a:rPr>
              <a:t> </a:t>
            </a:r>
            <a:endParaRPr lang="en-GB" sz="1200" kern="1200" dirty="0" smtClean="0">
              <a:solidFill>
                <a:schemeClr val="tx1"/>
              </a:solidFill>
              <a:effectLst/>
              <a:latin typeface="+mn-lt"/>
              <a:ea typeface="ＭＳ Ｐゴシック" charset="0"/>
              <a:cs typeface="ＭＳ Ｐゴシック" charset="0"/>
            </a:endParaRPr>
          </a:p>
          <a:p>
            <a:r>
              <a:rPr lang="en-US" sz="1200" kern="1200" dirty="0" smtClean="0">
                <a:solidFill>
                  <a:schemeClr val="tx1"/>
                </a:solidFill>
                <a:effectLst/>
                <a:latin typeface="+mn-lt"/>
                <a:ea typeface="ＭＳ Ｐゴシック" charset="0"/>
                <a:cs typeface="ＭＳ Ｐゴシック" charset="0"/>
              </a:rPr>
              <a:t>These in combination form what I am defining as open educational practices.  All together we may call these Open Academic Practices.</a:t>
            </a:r>
            <a:endParaRPr lang="en-GB" sz="1200" kern="1200" dirty="0" smtClean="0">
              <a:solidFill>
                <a:schemeClr val="tx1"/>
              </a:solidFill>
              <a:effectLst/>
              <a:latin typeface="+mn-lt"/>
              <a:ea typeface="ＭＳ Ｐゴシック" charset="0"/>
              <a:cs typeface="ＭＳ Ｐゴシック" charset="0"/>
            </a:endParaRPr>
          </a:p>
          <a:p>
            <a:r>
              <a:rPr lang="en-US" sz="1200" kern="1200" dirty="0" smtClean="0">
                <a:solidFill>
                  <a:schemeClr val="tx1"/>
                </a:solidFill>
                <a:effectLst/>
                <a:latin typeface="+mn-lt"/>
                <a:ea typeface="ＭＳ Ｐゴシック" charset="0"/>
                <a:cs typeface="ＭＳ Ｐゴシック" charset="0"/>
              </a:rPr>
              <a:t> </a:t>
            </a:r>
            <a:endParaRPr lang="en-GB" sz="1200" kern="1200" dirty="0" smtClean="0">
              <a:solidFill>
                <a:schemeClr val="tx1"/>
              </a:solidFill>
              <a:effectLst/>
              <a:latin typeface="+mn-lt"/>
              <a:ea typeface="ＭＳ Ｐゴシック" charset="0"/>
              <a:cs typeface="ＭＳ Ｐゴシック" charset="0"/>
            </a:endParaRPr>
          </a:p>
          <a:p>
            <a:r>
              <a:rPr lang="en-US" sz="1200" kern="1200" dirty="0" smtClean="0">
                <a:solidFill>
                  <a:schemeClr val="tx1"/>
                </a:solidFill>
                <a:effectLst/>
                <a:latin typeface="+mn-lt"/>
                <a:ea typeface="ＭＳ Ｐゴシック" charset="0"/>
                <a:cs typeface="ＭＳ Ｐゴシック" charset="0"/>
              </a:rPr>
              <a:t>I am not going to cover open teaching today as that has been covered elsewhere in the conference extensively! </a:t>
            </a:r>
            <a:endParaRPr lang="en-GB" sz="1200" kern="1200" dirty="0" smtClean="0">
              <a:solidFill>
                <a:schemeClr val="tx1"/>
              </a:solidFill>
              <a:effectLst/>
              <a:latin typeface="+mn-lt"/>
              <a:ea typeface="ＭＳ Ｐゴシック" charset="0"/>
              <a:cs typeface="ＭＳ Ｐゴシック" charset="0"/>
            </a:endParaRPr>
          </a:p>
          <a:p>
            <a:r>
              <a:rPr lang="en-US" sz="1200" kern="1200" dirty="0" smtClean="0">
                <a:solidFill>
                  <a:schemeClr val="tx1"/>
                </a:solidFill>
                <a:effectLst/>
                <a:latin typeface="+mn-lt"/>
                <a:ea typeface="ＭＳ Ｐゴシック" charset="0"/>
                <a:cs typeface="ＭＳ Ｐゴシック" charset="0"/>
              </a:rPr>
              <a:t> </a:t>
            </a:r>
            <a:endParaRPr lang="en-GB" sz="1200" kern="1200" dirty="0" smtClean="0">
              <a:solidFill>
                <a:schemeClr val="tx1"/>
              </a:solidFill>
              <a:effectLst/>
              <a:latin typeface="+mn-lt"/>
              <a:ea typeface="ＭＳ Ｐゴシック" charset="0"/>
              <a:cs typeface="ＭＳ Ｐゴシック" charset="0"/>
            </a:endParaRPr>
          </a:p>
          <a:p>
            <a:r>
              <a:rPr lang="en-US" sz="1200" kern="1200" dirty="0" smtClean="0">
                <a:solidFill>
                  <a:schemeClr val="tx1"/>
                </a:solidFill>
                <a:effectLst/>
                <a:latin typeface="+mn-lt"/>
                <a:ea typeface="ＭＳ Ｐゴシック" charset="0"/>
                <a:cs typeface="ＭＳ Ｐゴシック" charset="0"/>
              </a:rPr>
              <a:t>Powerful.  I wouldn’t want to come across, however, as an evangelist.  OEP doesn’t come without issues and challenges, philosophical and practical</a:t>
            </a:r>
            <a:r>
              <a:rPr lang="en-US" sz="1200" kern="1200" baseline="0" dirty="0" smtClean="0">
                <a:solidFill>
                  <a:schemeClr val="tx1"/>
                </a:solidFill>
                <a:effectLst/>
                <a:latin typeface="+mn-lt"/>
                <a:ea typeface="ＭＳ Ｐゴシック" charset="0"/>
                <a:cs typeface="ＭＳ Ｐゴシック" charset="0"/>
              </a:rPr>
              <a:t> and I’ll touch on these later.  Need to be clear on why we are engaging in it – what our goals are, who it is intended to benefit.</a:t>
            </a:r>
            <a:endParaRPr lang="en-GB" sz="1200" kern="1200" dirty="0">
              <a:solidFill>
                <a:schemeClr val="tx1"/>
              </a:solidFill>
              <a:effectLst/>
              <a:latin typeface="+mn-lt"/>
              <a:ea typeface="ＭＳ Ｐゴシック" charset="0"/>
              <a:cs typeface="ＭＳ Ｐゴシック" charset="0"/>
            </a:endParaRPr>
          </a:p>
        </p:txBody>
      </p:sp>
      <p:sp>
        <p:nvSpPr>
          <p:cNvPr id="4" name="Slide Number Placeholder 3"/>
          <p:cNvSpPr>
            <a:spLocks noGrp="1"/>
          </p:cNvSpPr>
          <p:nvPr>
            <p:ph type="sldNum" sz="quarter" idx="10"/>
          </p:nvPr>
        </p:nvSpPr>
        <p:spPr/>
        <p:txBody>
          <a:bodyPr/>
          <a:lstStyle/>
          <a:p>
            <a:fld id="{087C50D0-F422-44D1-8F86-D5EA14327DE1}"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D22D621B-599E-4088-825F-8CD82732718B}"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5CC177D-737E-4BDA-88A2-E3E035A46729}"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21362"/>
          </a:xfrm>
          <a:prstGeom prst="rect">
            <a:avLst/>
          </a:prstGeo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21362"/>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8B485AF1-F8CC-41F4-8BFE-27892AE281E3}"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6BAB2231-5983-47FF-BD3D-D5F77F88CEB7}"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B1362E81-2DF3-441C-8EAE-ADF10E13863D}"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GB" smtClean="0"/>
              <a:t>Click to edit Master title style</a:t>
            </a:r>
            <a:endParaRPr lang="en-US"/>
          </a:p>
        </p:txBody>
      </p:sp>
      <p:sp>
        <p:nvSpPr>
          <p:cNvPr id="3" name="Content Placeholder 2"/>
          <p:cNvSpPr>
            <a:spLocks noGrp="1"/>
          </p:cNvSpPr>
          <p:nvPr>
            <p:ph sz="half" idx="1"/>
          </p:nvPr>
        </p:nvSpPr>
        <p:spPr>
          <a:xfrm>
            <a:off x="457200" y="1219200"/>
            <a:ext cx="39624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572000" y="1219200"/>
            <a:ext cx="39624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F8EE33A2-2C3A-43D5-9DDA-1FB951847A6F}"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11AB0F70-9D27-488E-8096-3D06C608CE89}"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GB"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059E7616-F222-48C3-AAB1-699ED8886BB9}"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3A5178E4-EA33-45D1-A6E0-B3BF70693EC1}"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AF9AD9B9-3C95-461C-97E4-92537411FD7E}"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3E07F375-1E22-49AF-AB87-396895A9C568}"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57200" y="1219200"/>
            <a:ext cx="80772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atin typeface="Arial" charset="0"/>
                <a:ea typeface="ＭＳ Ｐゴシック" charset="0"/>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atin typeface="Arial" charset="0"/>
                <a:ea typeface="ＭＳ Ｐゴシック"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lvl1pPr>
          </a:lstStyle>
          <a:p>
            <a:fld id="{B6E8E2D6-5619-4134-BD01-BBBEB1440350}"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spcBef>
          <a:spcPct val="0"/>
        </a:spcBef>
        <a:spcAft>
          <a:spcPct val="0"/>
        </a:spcAft>
        <a:defRPr sz="4400">
          <a:solidFill>
            <a:schemeClr val="tx2"/>
          </a:solidFill>
          <a:latin typeface="+mj-lt"/>
          <a:ea typeface="+mj-ea"/>
          <a:cs typeface="ＭＳ Ｐゴシック" charset="0"/>
        </a:defRPr>
      </a:lvl1pPr>
      <a:lvl2pPr algn="l"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l"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l"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l"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l" rtl="0" fontAlgn="base">
        <a:spcBef>
          <a:spcPct val="0"/>
        </a:spcBef>
        <a:spcAft>
          <a:spcPct val="0"/>
        </a:spcAft>
        <a:defRPr sz="4400">
          <a:solidFill>
            <a:schemeClr val="tx2"/>
          </a:solidFill>
          <a:latin typeface="Arial" charset="0"/>
          <a:ea typeface="ＭＳ Ｐゴシック" charset="0"/>
        </a:defRPr>
      </a:lvl6pPr>
      <a:lvl7pPr marL="914400" algn="l" rtl="0" fontAlgn="base">
        <a:spcBef>
          <a:spcPct val="0"/>
        </a:spcBef>
        <a:spcAft>
          <a:spcPct val="0"/>
        </a:spcAft>
        <a:defRPr sz="4400">
          <a:solidFill>
            <a:schemeClr val="tx2"/>
          </a:solidFill>
          <a:latin typeface="Arial" charset="0"/>
          <a:ea typeface="ＭＳ Ｐゴシック" charset="0"/>
        </a:defRPr>
      </a:lvl7pPr>
      <a:lvl8pPr marL="1371600" algn="l" rtl="0" fontAlgn="base">
        <a:spcBef>
          <a:spcPct val="0"/>
        </a:spcBef>
        <a:spcAft>
          <a:spcPct val="0"/>
        </a:spcAft>
        <a:defRPr sz="4400">
          <a:solidFill>
            <a:schemeClr val="tx2"/>
          </a:solidFill>
          <a:latin typeface="Arial" charset="0"/>
          <a:ea typeface="ＭＳ Ｐゴシック" charset="0"/>
        </a:defRPr>
      </a:lvl8pPr>
      <a:lvl9pPr marL="1828800" algn="l" rtl="0" fontAlgn="base">
        <a:spcBef>
          <a:spcPct val="0"/>
        </a:spcBef>
        <a:spcAft>
          <a:spcPct val="0"/>
        </a:spcAft>
        <a:defRPr sz="4400">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4" Type="http://schemas.openxmlformats.org/officeDocument/2006/relationships/hyperlink" Target="http://creativecommons.org/licenses/by/3.0/" TargetMode="External"/><Relationship Id="rId5"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1.emf"/><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7.png"/><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7.png"/><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7.png"/><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7.png"/><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1.emf"/><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image" Target="../media/image1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1.emf"/><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3" Type="http://schemas.openxmlformats.org/officeDocument/2006/relationships/image" Target="../media/image1.emf"/><Relationship Id="rId4" Type="http://schemas.openxmlformats.org/officeDocument/2006/relationships/image" Target="../media/image17.emf"/><Relationship Id="rId5" Type="http://schemas.openxmlformats.org/officeDocument/2006/relationships/image" Target="../media/image18.png"/><Relationship Id="rId1" Type="http://schemas.openxmlformats.org/officeDocument/2006/relationships/slideLayout" Target="../slideLayouts/slideLayout7.xml"/><Relationship Id="rId2" Type="http://schemas.openxmlformats.org/officeDocument/2006/relationships/notesSlide" Target="../notesSlides/notesSlide3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58001"/>
          </a:xfrm>
          <a:prstGeom prst="rect">
            <a:avLst/>
          </a:prstGeom>
          <a:solidFill>
            <a:schemeClr val="tx1"/>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p>
        </p:txBody>
      </p:sp>
      <p:sp>
        <p:nvSpPr>
          <p:cNvPr id="12" name="Right Triangle 11"/>
          <p:cNvSpPr/>
          <p:nvPr/>
        </p:nvSpPr>
        <p:spPr>
          <a:xfrm rot="16200000">
            <a:off x="3392996" y="1106996"/>
            <a:ext cx="6858000" cy="4644008"/>
          </a:xfrm>
          <a:prstGeom prst="rtTriangle">
            <a:avLst/>
          </a:prstGeom>
          <a:solidFill>
            <a:srgbClr val="96999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Oval 4"/>
          <p:cNvSpPr/>
          <p:nvPr/>
        </p:nvSpPr>
        <p:spPr>
          <a:xfrm>
            <a:off x="6732240" y="2852936"/>
            <a:ext cx="1440160" cy="1368152"/>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971600" y="764704"/>
            <a:ext cx="4968552" cy="1470025"/>
          </a:xfrm>
        </p:spPr>
        <p:txBody>
          <a:bodyPr/>
          <a:lstStyle/>
          <a:p>
            <a:r>
              <a:rPr lang="en-US" sz="2400" dirty="0" smtClean="0">
                <a:solidFill>
                  <a:schemeClr val="bg1"/>
                </a:solidFill>
                <a:latin typeface="Helvetica Neue"/>
                <a:cs typeface="Helvetica Neue"/>
              </a:rPr>
              <a:t>OPEN EDUCATION IN ART AND DESIGN HIGHER EDUCATION: THE POTENTIAL FOR DISRUPTION</a:t>
            </a:r>
            <a:endParaRPr lang="en-US" sz="2400" dirty="0">
              <a:solidFill>
                <a:schemeClr val="bg1"/>
              </a:solidFill>
              <a:latin typeface="Helvetica Neue"/>
              <a:cs typeface="Helvetica Neue"/>
            </a:endParaRPr>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3608" y="5949280"/>
            <a:ext cx="2428512" cy="635972"/>
          </a:xfrm>
          <a:prstGeom prst="rect">
            <a:avLst/>
          </a:prstGeom>
        </p:spPr>
      </p:pic>
      <p:sp>
        <p:nvSpPr>
          <p:cNvPr id="14341" name="TextBox 1"/>
          <p:cNvSpPr txBox="1">
            <a:spLocks noChangeArrowheads="1"/>
          </p:cNvSpPr>
          <p:nvPr/>
        </p:nvSpPr>
        <p:spPr bwMode="auto">
          <a:xfrm>
            <a:off x="971600" y="2420888"/>
            <a:ext cx="4752527" cy="1754327"/>
          </a:xfrm>
          <a:prstGeom prst="rect">
            <a:avLst/>
          </a:prstGeom>
          <a:noFill/>
          <a:ln w="9525">
            <a:noFill/>
            <a:miter lim="800000"/>
            <a:headEnd/>
            <a:tailEnd/>
          </a:ln>
        </p:spPr>
        <p:txBody>
          <a:bodyPr wrap="square">
            <a:spAutoFit/>
          </a:bodyPr>
          <a:lstStyle/>
          <a:p>
            <a:r>
              <a:rPr lang="en-US" dirty="0" smtClean="0">
                <a:solidFill>
                  <a:schemeClr val="bg1"/>
                </a:solidFill>
                <a:latin typeface="Helvetica Neue"/>
                <a:cs typeface="Helvetica Neue"/>
              </a:rPr>
              <a:t>Nancy Turner</a:t>
            </a:r>
          </a:p>
          <a:p>
            <a:r>
              <a:rPr lang="en-US" dirty="0" smtClean="0">
                <a:solidFill>
                  <a:schemeClr val="bg1"/>
                </a:solidFill>
                <a:latin typeface="Helvetica Neue"/>
                <a:cs typeface="Helvetica Neue"/>
              </a:rPr>
              <a:t>Associate Dean </a:t>
            </a:r>
            <a:r>
              <a:rPr lang="en-US" dirty="0" smtClean="0">
                <a:solidFill>
                  <a:schemeClr val="bg1"/>
                </a:solidFill>
                <a:latin typeface="Helvetica Neue"/>
                <a:cs typeface="Helvetica Neue"/>
              </a:rPr>
              <a:t>Learning, </a:t>
            </a:r>
            <a:endParaRPr lang="en-US" dirty="0" smtClean="0">
              <a:solidFill>
                <a:schemeClr val="bg1"/>
              </a:solidFill>
              <a:latin typeface="Helvetica Neue"/>
              <a:cs typeface="Helvetica Neue"/>
            </a:endParaRPr>
          </a:p>
          <a:p>
            <a:r>
              <a:rPr lang="en-US" dirty="0" smtClean="0">
                <a:solidFill>
                  <a:schemeClr val="bg1"/>
                </a:solidFill>
                <a:latin typeface="Helvetica Neue"/>
                <a:cs typeface="Helvetica Neue"/>
              </a:rPr>
              <a:t>Teaching </a:t>
            </a:r>
            <a:r>
              <a:rPr lang="en-US" dirty="0" smtClean="0">
                <a:solidFill>
                  <a:schemeClr val="bg1"/>
                </a:solidFill>
                <a:latin typeface="Helvetica Neue"/>
                <a:cs typeface="Helvetica Neue"/>
              </a:rPr>
              <a:t>and Enhance</a:t>
            </a:r>
            <a:r>
              <a:rPr lang="en-US" dirty="0" smtClean="0">
                <a:solidFill>
                  <a:schemeClr val="bg1"/>
                </a:solidFill>
                <a:latin typeface="Helvetica Neue"/>
                <a:cs typeface="Helvetica Neue"/>
              </a:rPr>
              <a:t>ment</a:t>
            </a:r>
            <a:endParaRPr lang="en-US" dirty="0">
              <a:solidFill>
                <a:schemeClr val="bg1"/>
              </a:solidFill>
              <a:latin typeface="Helvetica Neue"/>
              <a:cs typeface="Helvetica Neue"/>
            </a:endParaRPr>
          </a:p>
          <a:p>
            <a:r>
              <a:rPr lang="en-US" dirty="0">
                <a:solidFill>
                  <a:schemeClr val="bg1"/>
                </a:solidFill>
                <a:latin typeface="Helvetica Neue"/>
                <a:cs typeface="Helvetica Neue"/>
              </a:rPr>
              <a:t>University of the Arts </a:t>
            </a:r>
            <a:r>
              <a:rPr lang="en-US" dirty="0" smtClean="0">
                <a:solidFill>
                  <a:schemeClr val="bg1"/>
                </a:solidFill>
                <a:latin typeface="Helvetica Neue"/>
                <a:cs typeface="Helvetica Neue"/>
              </a:rPr>
              <a:t>London</a:t>
            </a:r>
          </a:p>
          <a:p>
            <a:r>
              <a:rPr lang="en-US" dirty="0" smtClean="0">
                <a:solidFill>
                  <a:schemeClr val="bg1"/>
                </a:solidFill>
                <a:latin typeface="Helvetica Neue"/>
                <a:cs typeface="Helvetica Neue"/>
              </a:rPr>
              <a:t>@</a:t>
            </a:r>
            <a:r>
              <a:rPr lang="en-US" dirty="0" err="1" smtClean="0">
                <a:solidFill>
                  <a:schemeClr val="bg1"/>
                </a:solidFill>
                <a:latin typeface="Helvetica Neue"/>
                <a:cs typeface="Helvetica Neue"/>
              </a:rPr>
              <a:t>nkturner</a:t>
            </a:r>
            <a:endParaRPr lang="en-US" dirty="0" smtClean="0">
              <a:solidFill>
                <a:schemeClr val="bg1"/>
              </a:solidFill>
              <a:latin typeface="Helvetica Neue"/>
              <a:cs typeface="Helvetica Neue"/>
            </a:endParaRPr>
          </a:p>
          <a:p>
            <a:endParaRPr lang="en-US" dirty="0">
              <a:solidFill>
                <a:schemeClr val="bg1"/>
              </a:solidFill>
              <a:latin typeface="Helvetica Neue"/>
              <a:cs typeface="Helvetica Neue"/>
            </a:endParaRPr>
          </a:p>
        </p:txBody>
      </p:sp>
      <p:sp>
        <p:nvSpPr>
          <p:cNvPr id="6" name="Isosceles Triangle 5"/>
          <p:cNvSpPr/>
          <p:nvPr/>
        </p:nvSpPr>
        <p:spPr>
          <a:xfrm rot="7037844">
            <a:off x="6192432" y="1946492"/>
            <a:ext cx="724460" cy="2143602"/>
          </a:xfrm>
          <a:prstGeom prst="triangle">
            <a:avLst/>
          </a:prstGeom>
          <a:solidFill>
            <a:srgbClr val="A20004"/>
          </a:solidFill>
          <a:ln>
            <a:solidFill>
              <a:srgbClr val="A2000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
          <p:cNvSpPr txBox="1">
            <a:spLocks noChangeArrowheads="1"/>
          </p:cNvSpPr>
          <p:nvPr/>
        </p:nvSpPr>
        <p:spPr bwMode="auto">
          <a:xfrm>
            <a:off x="6156176" y="6165304"/>
            <a:ext cx="2665412" cy="553998"/>
          </a:xfrm>
          <a:prstGeom prst="rect">
            <a:avLst/>
          </a:prstGeom>
          <a:noFill/>
          <a:ln w="9525">
            <a:noFill/>
            <a:miter lim="800000"/>
            <a:headEnd/>
            <a:tailEnd/>
          </a:ln>
        </p:spPr>
        <p:txBody>
          <a:bodyPr>
            <a:spAutoFit/>
          </a:bodyPr>
          <a:lstStyle/>
          <a:p>
            <a:pPr algn="ctr"/>
            <a:r>
              <a:rPr lang="en-US" sz="1000" dirty="0" smtClean="0">
                <a:latin typeface="Calibri" pitchFamily="-65" charset="0"/>
              </a:rPr>
              <a:t>Except where otherwise noted this content is licensed under </a:t>
            </a:r>
            <a:endParaRPr lang="en-US" sz="1000" dirty="0" smtClean="0">
              <a:latin typeface="Calibri" pitchFamily="-65" charset="0"/>
              <a:hlinkClick r:id="rId4"/>
            </a:endParaRPr>
          </a:p>
          <a:p>
            <a:pPr algn="ctr"/>
            <a:r>
              <a:rPr lang="en-US" sz="1000" dirty="0" smtClean="0">
                <a:latin typeface="Calibri" pitchFamily="-65" charset="0"/>
                <a:hlinkClick r:id="rId4"/>
              </a:rPr>
              <a:t>http</a:t>
            </a:r>
            <a:r>
              <a:rPr lang="en-US" sz="1000" dirty="0">
                <a:latin typeface="Calibri" pitchFamily="-65" charset="0"/>
                <a:hlinkClick r:id="rId4"/>
              </a:rPr>
              <a:t>://creativecommons.org/licenses/by/3.0/</a:t>
            </a:r>
            <a:r>
              <a:rPr lang="en-US" sz="1000" dirty="0">
                <a:latin typeface="Calibri" pitchFamily="-65" charset="0"/>
              </a:rPr>
              <a:t> </a:t>
            </a:r>
          </a:p>
        </p:txBody>
      </p:sp>
      <p:pic>
        <p:nvPicPr>
          <p:cNvPr id="14" name="Picture 13" descr="Screen Shot 2013-05-25 at 21.22.25.png"/>
          <p:cNvPicPr>
            <a:picLocks noChangeAspect="1"/>
          </p:cNvPicPr>
          <p:nvPr/>
        </p:nvPicPr>
        <p:blipFill rotWithShape="1">
          <a:blip r:embed="rId5">
            <a:extLst>
              <a:ext uri="{28A0092B-C50C-407E-A947-70E740481C1C}">
                <a14:useLocalDpi xmlns:a14="http://schemas.microsoft.com/office/drawing/2010/main" val="0"/>
              </a:ext>
            </a:extLst>
          </a:blip>
          <a:srcRect l="11673" t="37605" r="82077" b="58396"/>
          <a:stretch/>
        </p:blipFill>
        <p:spPr>
          <a:xfrm>
            <a:off x="5436096" y="6309320"/>
            <a:ext cx="804168" cy="321667"/>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nary.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 y="0"/>
            <a:ext cx="9312901" cy="6957392"/>
          </a:xfrm>
          <a:prstGeom prst="rect">
            <a:avLst/>
          </a:prstGeom>
        </p:spPr>
      </p:pic>
      <p:pic>
        <p:nvPicPr>
          <p:cNvPr id="4" name="Picture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12160" y="548680"/>
            <a:ext cx="2428512" cy="635972"/>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Triangle 4"/>
          <p:cNvSpPr/>
          <p:nvPr/>
        </p:nvSpPr>
        <p:spPr>
          <a:xfrm>
            <a:off x="0" y="4941168"/>
            <a:ext cx="7164288" cy="1934308"/>
          </a:xfrm>
          <a:prstGeom prst="rtTriangle">
            <a:avLst/>
          </a:prstGeom>
          <a:solidFill>
            <a:srgbClr val="96999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ight Triangle 5"/>
          <p:cNvSpPr/>
          <p:nvPr/>
        </p:nvSpPr>
        <p:spPr>
          <a:xfrm rot="16200000">
            <a:off x="2411760" y="153144"/>
            <a:ext cx="4320480" cy="9144000"/>
          </a:xfrm>
          <a:prstGeom prst="rtTriangle">
            <a:avLst/>
          </a:prstGeom>
          <a:solidFill>
            <a:srgbClr val="A2000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83568" y="1052736"/>
            <a:ext cx="7704856" cy="4176464"/>
          </a:xfrm>
        </p:spPr>
        <p:txBody>
          <a:bodyPr/>
          <a:lstStyle/>
          <a:p>
            <a:r>
              <a:rPr lang="en-US" dirty="0" smtClean="0"/>
              <a:t>Increase profile of UAL and Art and Design pedagogy in HE</a:t>
            </a:r>
          </a:p>
          <a:p>
            <a:r>
              <a:rPr lang="en-US" dirty="0" smtClean="0"/>
              <a:t>Enable/support staff reflection on teaching practice (making implicit explicit)</a:t>
            </a:r>
          </a:p>
          <a:p>
            <a:r>
              <a:rPr lang="en-US" dirty="0" smtClean="0"/>
              <a:t>Create communities</a:t>
            </a:r>
            <a:endParaRPr lang="en-US" dirty="0"/>
          </a:p>
          <a:p>
            <a:pPr>
              <a:buNone/>
            </a:pPr>
            <a:endParaRPr lang="en-US" sz="1600" dirty="0">
              <a:latin typeface="Helvetica Neue"/>
              <a:cs typeface="Helvetica Neue"/>
            </a:endParaRPr>
          </a:p>
        </p:txBody>
      </p:sp>
      <p:sp>
        <p:nvSpPr>
          <p:cNvPr id="7" name="Rectangle 6"/>
          <p:cNvSpPr/>
          <p:nvPr/>
        </p:nvSpPr>
        <p:spPr>
          <a:xfrm>
            <a:off x="0" y="5949280"/>
            <a:ext cx="9144000" cy="908720"/>
          </a:xfrm>
          <a:prstGeom prst="rect">
            <a:avLst/>
          </a:prstGeom>
          <a:solidFill>
            <a:schemeClr val="tx1"/>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393937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ight Triangle 7"/>
          <p:cNvSpPr/>
          <p:nvPr/>
        </p:nvSpPr>
        <p:spPr>
          <a:xfrm>
            <a:off x="-32846" y="4635660"/>
            <a:ext cx="9144000" cy="2222340"/>
          </a:xfrm>
          <a:prstGeom prst="rtTriangle">
            <a:avLst/>
          </a:prstGeom>
          <a:solidFill>
            <a:srgbClr val="96999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t>
            </a:r>
            <a:endParaRPr lang="en-US" dirty="0"/>
          </a:p>
        </p:txBody>
      </p:sp>
      <p:sp>
        <p:nvSpPr>
          <p:cNvPr id="9" name="Right Triangle 8"/>
          <p:cNvSpPr/>
          <p:nvPr/>
        </p:nvSpPr>
        <p:spPr>
          <a:xfrm rot="16200000">
            <a:off x="3383868" y="1125252"/>
            <a:ext cx="2376264" cy="9144000"/>
          </a:xfrm>
          <a:prstGeom prst="rtTriangle">
            <a:avLst/>
          </a:prstGeom>
          <a:solidFill>
            <a:srgbClr val="A2000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descr="613px-Recycling_symbol.svg.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31840" y="1556792"/>
            <a:ext cx="2772232" cy="2708919"/>
          </a:xfrm>
          <a:prstGeom prst="rect">
            <a:avLst/>
          </a:prstGeom>
        </p:spPr>
      </p:pic>
      <p:sp>
        <p:nvSpPr>
          <p:cNvPr id="4" name="TextBox 3"/>
          <p:cNvSpPr txBox="1"/>
          <p:nvPr/>
        </p:nvSpPr>
        <p:spPr>
          <a:xfrm>
            <a:off x="3851920" y="908720"/>
            <a:ext cx="1313444" cy="430887"/>
          </a:xfrm>
          <a:prstGeom prst="rect">
            <a:avLst/>
          </a:prstGeom>
          <a:noFill/>
        </p:spPr>
        <p:txBody>
          <a:bodyPr wrap="none" rtlCol="0">
            <a:spAutoFit/>
          </a:bodyPr>
          <a:lstStyle/>
          <a:p>
            <a:r>
              <a:rPr lang="en-US" sz="2200" b="1" dirty="0" smtClean="0">
                <a:latin typeface="Helvetica Neue"/>
                <a:cs typeface="Helvetica Neue"/>
              </a:rPr>
              <a:t>Produce</a:t>
            </a:r>
            <a:endParaRPr lang="en-US" sz="2200" b="1" dirty="0">
              <a:latin typeface="Helvetica Neue"/>
              <a:cs typeface="Helvetica Neue"/>
            </a:endParaRPr>
          </a:p>
        </p:txBody>
      </p:sp>
      <p:sp>
        <p:nvSpPr>
          <p:cNvPr id="5" name="TextBox 4"/>
          <p:cNvSpPr txBox="1"/>
          <p:nvPr/>
        </p:nvSpPr>
        <p:spPr>
          <a:xfrm>
            <a:off x="5940152" y="3717032"/>
            <a:ext cx="966931" cy="430887"/>
          </a:xfrm>
          <a:prstGeom prst="rect">
            <a:avLst/>
          </a:prstGeom>
          <a:noFill/>
        </p:spPr>
        <p:txBody>
          <a:bodyPr wrap="none" rtlCol="0">
            <a:spAutoFit/>
          </a:bodyPr>
          <a:lstStyle/>
          <a:p>
            <a:r>
              <a:rPr lang="en-US" sz="2200" b="1" dirty="0" smtClean="0">
                <a:latin typeface="Helvetica Neue"/>
                <a:cs typeface="Helvetica Neue"/>
              </a:rPr>
              <a:t>Share</a:t>
            </a:r>
            <a:endParaRPr lang="en-US" sz="2200" b="1" dirty="0">
              <a:latin typeface="Helvetica Neue"/>
              <a:cs typeface="Helvetica Neue"/>
            </a:endParaRPr>
          </a:p>
        </p:txBody>
      </p:sp>
      <p:sp>
        <p:nvSpPr>
          <p:cNvPr id="6" name="TextBox 5"/>
          <p:cNvSpPr txBox="1"/>
          <p:nvPr/>
        </p:nvSpPr>
        <p:spPr>
          <a:xfrm>
            <a:off x="1979712" y="3573016"/>
            <a:ext cx="1762021" cy="769441"/>
          </a:xfrm>
          <a:prstGeom prst="rect">
            <a:avLst/>
          </a:prstGeom>
          <a:noFill/>
        </p:spPr>
        <p:txBody>
          <a:bodyPr wrap="none" rtlCol="0">
            <a:spAutoFit/>
          </a:bodyPr>
          <a:lstStyle/>
          <a:p>
            <a:r>
              <a:rPr lang="en-US" sz="2200" b="1" dirty="0" smtClean="0">
                <a:latin typeface="Helvetica Neue"/>
                <a:cs typeface="Helvetica Neue"/>
              </a:rPr>
              <a:t>Use/</a:t>
            </a:r>
          </a:p>
          <a:p>
            <a:r>
              <a:rPr lang="en-US" sz="2200" b="1" dirty="0" smtClean="0">
                <a:latin typeface="Helvetica Neue"/>
                <a:cs typeface="Helvetica Neue"/>
              </a:rPr>
              <a:t>Collaborate</a:t>
            </a:r>
            <a:endParaRPr lang="en-US" sz="2200" b="1" dirty="0">
              <a:latin typeface="Helvetica Neue"/>
              <a:cs typeface="Helvetica Neue"/>
            </a:endParaRPr>
          </a:p>
        </p:txBody>
      </p:sp>
      <p:sp>
        <p:nvSpPr>
          <p:cNvPr id="7" name="Rectangle 6"/>
          <p:cNvSpPr/>
          <p:nvPr/>
        </p:nvSpPr>
        <p:spPr>
          <a:xfrm>
            <a:off x="0" y="5949280"/>
            <a:ext cx="9144000" cy="908721"/>
          </a:xfrm>
          <a:prstGeom prst="rect">
            <a:avLst/>
          </a:prstGeom>
          <a:solidFill>
            <a:schemeClr val="tx1"/>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539552" y="1772816"/>
            <a:ext cx="9131300" cy="4902200"/>
          </a:xfrm>
          <a:prstGeom prst="rect">
            <a:avLst/>
          </a:prstGeom>
        </p:spPr>
      </p:pic>
      <p:pic>
        <p:nvPicPr>
          <p:cNvPr id="14" name="Picture 13" descr="613px-Recycling_symbol.svg.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59632" y="692696"/>
            <a:ext cx="1152128" cy="1125815"/>
          </a:xfrm>
          <a:prstGeom prst="rect">
            <a:avLst/>
          </a:prstGeom>
        </p:spPr>
      </p:pic>
      <p:sp>
        <p:nvSpPr>
          <p:cNvPr id="16" name="TextBox 15"/>
          <p:cNvSpPr txBox="1"/>
          <p:nvPr/>
        </p:nvSpPr>
        <p:spPr>
          <a:xfrm>
            <a:off x="1187624" y="188640"/>
            <a:ext cx="1313444" cy="430887"/>
          </a:xfrm>
          <a:prstGeom prst="rect">
            <a:avLst/>
          </a:prstGeom>
          <a:noFill/>
        </p:spPr>
        <p:txBody>
          <a:bodyPr wrap="none" rtlCol="0">
            <a:spAutoFit/>
          </a:bodyPr>
          <a:lstStyle/>
          <a:p>
            <a:r>
              <a:rPr lang="en-US" sz="2200" b="1" dirty="0" smtClean="0">
                <a:latin typeface="Helvetica Neue"/>
                <a:cs typeface="Helvetica Neue"/>
              </a:rPr>
              <a:t>Produce</a:t>
            </a:r>
            <a:endParaRPr lang="en-US" sz="2200" b="1" dirty="0">
              <a:latin typeface="Helvetica Neue"/>
              <a:cs typeface="Helvetica Neue"/>
            </a:endParaRPr>
          </a:p>
        </p:txBody>
      </p:sp>
      <p:sp>
        <p:nvSpPr>
          <p:cNvPr id="17" name="Rectangle 16"/>
          <p:cNvSpPr/>
          <p:nvPr/>
        </p:nvSpPr>
        <p:spPr>
          <a:xfrm>
            <a:off x="7236296" y="2564904"/>
            <a:ext cx="2808312" cy="4608512"/>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91686251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descr="Screen Shot 2013-05-23 at 17.05.05.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915816" y="116632"/>
            <a:ext cx="2807272" cy="2996952"/>
          </a:xfrm>
          <a:prstGeom prst="rect">
            <a:avLst/>
          </a:prstGeom>
        </p:spPr>
      </p:pic>
      <p:pic>
        <p:nvPicPr>
          <p:cNvPr id="7" name="Picture 6" descr="Screen Shot 2013-05-23 at 16.50.47.png"/>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403648" y="3501008"/>
            <a:ext cx="2790956" cy="3000895"/>
          </a:xfrm>
          <a:prstGeom prst="rect">
            <a:avLst/>
          </a:prstGeom>
        </p:spPr>
      </p:pic>
      <p:pic>
        <p:nvPicPr>
          <p:cNvPr id="8" name="Picture 7" descr="Screen Shot 2013-05-23 at 16.48.20.png"/>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644008" y="3501008"/>
            <a:ext cx="2832648" cy="2990205"/>
          </a:xfrm>
          <a:prstGeom prst="rect">
            <a:avLst/>
          </a:prstGeom>
        </p:spPr>
      </p:pic>
      <p:pic>
        <p:nvPicPr>
          <p:cNvPr id="9" name="Picture 8" descr="613px-Recycling_symbol.svg.png"/>
          <p:cNvPicPr>
            <a:picLocks noChangeAspect="1"/>
          </p:cNvPicPr>
          <p:nvPr/>
        </p:nvPicPr>
        <p:blipFill>
          <a:blip r:embed="rId6" cstate="screen">
            <a:lum bright="70000" contrast="-70000"/>
            <a:extLst>
              <a:ext uri="{28A0092B-C50C-407E-A947-70E740481C1C}">
                <a14:useLocalDpi xmlns:a14="http://schemas.microsoft.com/office/drawing/2010/main"/>
              </a:ext>
            </a:extLst>
          </a:blip>
          <a:stretch>
            <a:fillRect/>
          </a:stretch>
        </p:blipFill>
        <p:spPr>
          <a:xfrm>
            <a:off x="1043608" y="1268760"/>
            <a:ext cx="1152128" cy="1125815"/>
          </a:xfrm>
          <a:prstGeom prst="rect">
            <a:avLst/>
          </a:prstGeom>
        </p:spPr>
      </p:pic>
      <p:sp>
        <p:nvSpPr>
          <p:cNvPr id="10" name="TextBox 9"/>
          <p:cNvSpPr txBox="1"/>
          <p:nvPr/>
        </p:nvSpPr>
        <p:spPr>
          <a:xfrm>
            <a:off x="971600" y="764704"/>
            <a:ext cx="1313444" cy="430887"/>
          </a:xfrm>
          <a:prstGeom prst="rect">
            <a:avLst/>
          </a:prstGeom>
          <a:noFill/>
        </p:spPr>
        <p:txBody>
          <a:bodyPr wrap="none" rtlCol="0">
            <a:spAutoFit/>
          </a:bodyPr>
          <a:lstStyle/>
          <a:p>
            <a:r>
              <a:rPr lang="en-US" sz="2200" b="1" dirty="0" smtClean="0">
                <a:solidFill>
                  <a:schemeClr val="bg1">
                    <a:lumMod val="85000"/>
                  </a:schemeClr>
                </a:solidFill>
                <a:latin typeface="Helvetica Neue"/>
                <a:cs typeface="Helvetica Neue"/>
              </a:rPr>
              <a:t>Produce</a:t>
            </a:r>
            <a:endParaRPr lang="en-US" sz="2200" b="1" dirty="0">
              <a:solidFill>
                <a:schemeClr val="bg1">
                  <a:lumMod val="85000"/>
                </a:schemeClr>
              </a:solidFill>
              <a:latin typeface="Helvetica Neue"/>
              <a:cs typeface="Helvetica Neue"/>
            </a:endParaRPr>
          </a:p>
        </p:txBody>
      </p:sp>
    </p:spTree>
    <p:extLst>
      <p:ext uri="{BB962C8B-B14F-4D97-AF65-F5344CB8AC3E}">
        <p14:creationId xmlns:p14="http://schemas.microsoft.com/office/powerpoint/2010/main" val="119516643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descr="Screen Shot 2013-05-26 at 16.54.23.png"/>
          <p:cNvPicPr>
            <a:picLocks noChangeAspect="1"/>
          </p:cNvPicPr>
          <p:nvPr/>
        </p:nvPicPr>
        <p:blipFill rotWithShape="1">
          <a:blip r:embed="rId3">
            <a:extLst>
              <a:ext uri="{28A0092B-C50C-407E-A947-70E740481C1C}">
                <a14:useLocalDpi xmlns:a14="http://schemas.microsoft.com/office/drawing/2010/main" val="0"/>
              </a:ext>
            </a:extLst>
          </a:blip>
          <a:srcRect l="9375" t="12500" r="13541" b="9782"/>
          <a:stretch/>
        </p:blipFill>
        <p:spPr>
          <a:xfrm>
            <a:off x="0" y="1093515"/>
            <a:ext cx="9147836" cy="5764485"/>
          </a:xfrm>
          <a:prstGeom prst="rect">
            <a:avLst/>
          </a:prstGeom>
        </p:spPr>
      </p:pic>
      <p:pic>
        <p:nvPicPr>
          <p:cNvPr id="4" name="Picture 3" descr="613px-Recycling_symbol.svg.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27584" y="10071"/>
            <a:ext cx="1152128" cy="1125815"/>
          </a:xfrm>
          <a:prstGeom prst="rect">
            <a:avLst/>
          </a:prstGeom>
        </p:spPr>
      </p:pic>
      <p:sp>
        <p:nvSpPr>
          <p:cNvPr id="5" name="TextBox 4"/>
          <p:cNvSpPr txBox="1"/>
          <p:nvPr/>
        </p:nvSpPr>
        <p:spPr>
          <a:xfrm>
            <a:off x="2051720" y="404664"/>
            <a:ext cx="966931" cy="430887"/>
          </a:xfrm>
          <a:prstGeom prst="rect">
            <a:avLst/>
          </a:prstGeom>
          <a:noFill/>
        </p:spPr>
        <p:txBody>
          <a:bodyPr wrap="none" rtlCol="0">
            <a:spAutoFit/>
          </a:bodyPr>
          <a:lstStyle/>
          <a:p>
            <a:r>
              <a:rPr lang="en-US" sz="2200" b="1" dirty="0" smtClean="0">
                <a:latin typeface="Helvetica Neue"/>
                <a:cs typeface="Helvetica Neue"/>
              </a:rPr>
              <a:t>Share</a:t>
            </a:r>
            <a:endParaRPr lang="en-US" sz="2200" b="1" dirty="0">
              <a:latin typeface="Helvetica Neue"/>
              <a:cs typeface="Helvetica Neue"/>
            </a:endParaRPr>
          </a:p>
        </p:txBody>
      </p:sp>
    </p:spTree>
    <p:extLst>
      <p:ext uri="{BB962C8B-B14F-4D97-AF65-F5344CB8AC3E}">
        <p14:creationId xmlns:p14="http://schemas.microsoft.com/office/powerpoint/2010/main" val="410012452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descr="Screen Shot 2013-05-26 at 16.55.50.png"/>
          <p:cNvPicPr>
            <a:picLocks noChangeAspect="1"/>
          </p:cNvPicPr>
          <p:nvPr/>
        </p:nvPicPr>
        <p:blipFill rotWithShape="1">
          <a:blip r:embed="rId3">
            <a:extLst>
              <a:ext uri="{28A0092B-C50C-407E-A947-70E740481C1C}">
                <a14:useLocalDpi xmlns:a14="http://schemas.microsoft.com/office/drawing/2010/main" val="0"/>
              </a:ext>
            </a:extLst>
          </a:blip>
          <a:srcRect l="23823" t="12222" r="29571"/>
          <a:stretch/>
        </p:blipFill>
        <p:spPr>
          <a:xfrm>
            <a:off x="2555776" y="-124"/>
            <a:ext cx="5826126" cy="6858124"/>
          </a:xfrm>
          <a:prstGeom prst="rect">
            <a:avLst/>
          </a:prstGeom>
        </p:spPr>
      </p:pic>
      <p:pic>
        <p:nvPicPr>
          <p:cNvPr id="4" name="Picture 3" descr="613px-Recycling_symbol.svg.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51520" y="548680"/>
            <a:ext cx="1152128" cy="1125815"/>
          </a:xfrm>
          <a:prstGeom prst="rect">
            <a:avLst/>
          </a:prstGeom>
        </p:spPr>
      </p:pic>
      <p:sp>
        <p:nvSpPr>
          <p:cNvPr id="5" name="TextBox 4"/>
          <p:cNvSpPr txBox="1"/>
          <p:nvPr/>
        </p:nvSpPr>
        <p:spPr>
          <a:xfrm>
            <a:off x="1475656" y="908720"/>
            <a:ext cx="966931" cy="430887"/>
          </a:xfrm>
          <a:prstGeom prst="rect">
            <a:avLst/>
          </a:prstGeom>
          <a:noFill/>
        </p:spPr>
        <p:txBody>
          <a:bodyPr wrap="none" rtlCol="0">
            <a:spAutoFit/>
          </a:bodyPr>
          <a:lstStyle/>
          <a:p>
            <a:r>
              <a:rPr lang="en-US" sz="2200" b="1" dirty="0" smtClean="0">
                <a:latin typeface="Helvetica Neue"/>
                <a:cs typeface="Helvetica Neue"/>
              </a:rPr>
              <a:t>Share</a:t>
            </a:r>
            <a:endParaRPr lang="en-US" sz="2200" b="1" dirty="0">
              <a:latin typeface="Helvetica Neue"/>
              <a:cs typeface="Helvetica Neue"/>
            </a:endParaRPr>
          </a:p>
        </p:txBody>
      </p:sp>
    </p:spTree>
    <p:extLst>
      <p:ext uri="{BB962C8B-B14F-4D97-AF65-F5344CB8AC3E}">
        <p14:creationId xmlns:p14="http://schemas.microsoft.com/office/powerpoint/2010/main" val="42907419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3528" y="541424"/>
            <a:ext cx="8433345" cy="6316576"/>
          </a:xfrm>
          <a:prstGeom prst="rect">
            <a:avLst/>
          </a:prstGeom>
        </p:spPr>
      </p:pic>
      <p:pic>
        <p:nvPicPr>
          <p:cNvPr id="3" name="Picture 2" descr="613px-Recycling_symbol.svg.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12160" y="188640"/>
            <a:ext cx="1152128" cy="1125815"/>
          </a:xfrm>
          <a:prstGeom prst="rect">
            <a:avLst/>
          </a:prstGeom>
        </p:spPr>
      </p:pic>
      <p:sp>
        <p:nvSpPr>
          <p:cNvPr id="4" name="TextBox 3"/>
          <p:cNvSpPr txBox="1"/>
          <p:nvPr/>
        </p:nvSpPr>
        <p:spPr>
          <a:xfrm>
            <a:off x="4211960" y="404664"/>
            <a:ext cx="1762021" cy="769441"/>
          </a:xfrm>
          <a:prstGeom prst="rect">
            <a:avLst/>
          </a:prstGeom>
          <a:noFill/>
        </p:spPr>
        <p:txBody>
          <a:bodyPr wrap="none" rtlCol="0">
            <a:spAutoFit/>
          </a:bodyPr>
          <a:lstStyle/>
          <a:p>
            <a:r>
              <a:rPr lang="en-US" sz="2200" b="1" dirty="0" smtClean="0">
                <a:latin typeface="Helvetica Neue"/>
                <a:cs typeface="Helvetica Neue"/>
              </a:rPr>
              <a:t>Use/</a:t>
            </a:r>
          </a:p>
          <a:p>
            <a:r>
              <a:rPr lang="en-US" sz="2200" b="1" dirty="0" smtClean="0">
                <a:latin typeface="Helvetica Neue"/>
                <a:cs typeface="Helvetica Neue"/>
              </a:rPr>
              <a:t>Collaborate</a:t>
            </a:r>
            <a:endParaRPr lang="en-US" sz="2200" b="1" dirty="0">
              <a:latin typeface="Helvetica Neue"/>
              <a:cs typeface="Helvetica Neue"/>
            </a:endParaRPr>
          </a:p>
        </p:txBody>
      </p:sp>
    </p:spTree>
    <p:extLst>
      <p:ext uri="{BB962C8B-B14F-4D97-AF65-F5344CB8AC3E}">
        <p14:creationId xmlns:p14="http://schemas.microsoft.com/office/powerpoint/2010/main" val="259095089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948" y="134633"/>
            <a:ext cx="9112052" cy="6834039"/>
          </a:xfrm>
          <a:prstGeom prst="rect">
            <a:avLst/>
          </a:prstGeom>
        </p:spPr>
      </p:pic>
      <p:sp>
        <p:nvSpPr>
          <p:cNvPr id="2" name="Rectangle 1"/>
          <p:cNvSpPr/>
          <p:nvPr/>
        </p:nvSpPr>
        <p:spPr>
          <a:xfrm>
            <a:off x="4355976" y="332656"/>
            <a:ext cx="4788024" cy="936104"/>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pic>
        <p:nvPicPr>
          <p:cNvPr id="3" name="Picture 2" descr="613px-Recycling_symbol.svg.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732240" y="188640"/>
            <a:ext cx="1152128" cy="1125815"/>
          </a:xfrm>
          <a:prstGeom prst="rect">
            <a:avLst/>
          </a:prstGeom>
        </p:spPr>
      </p:pic>
      <p:sp>
        <p:nvSpPr>
          <p:cNvPr id="4" name="TextBox 3"/>
          <p:cNvSpPr txBox="1"/>
          <p:nvPr/>
        </p:nvSpPr>
        <p:spPr>
          <a:xfrm>
            <a:off x="7812360" y="980728"/>
            <a:ext cx="966931" cy="430887"/>
          </a:xfrm>
          <a:prstGeom prst="rect">
            <a:avLst/>
          </a:prstGeom>
          <a:noFill/>
        </p:spPr>
        <p:txBody>
          <a:bodyPr wrap="none" rtlCol="0">
            <a:spAutoFit/>
          </a:bodyPr>
          <a:lstStyle/>
          <a:p>
            <a:r>
              <a:rPr lang="en-US" sz="2200" b="1" dirty="0" smtClean="0">
                <a:latin typeface="Helvetica Neue"/>
                <a:cs typeface="Helvetica Neue"/>
              </a:rPr>
              <a:t>Share</a:t>
            </a:r>
            <a:endParaRPr lang="en-US" sz="2200" b="1" dirty="0">
              <a:latin typeface="Helvetica Neue"/>
              <a:cs typeface="Helvetica Neue"/>
            </a:endParaRPr>
          </a:p>
        </p:txBody>
      </p:sp>
      <p:sp>
        <p:nvSpPr>
          <p:cNvPr id="7" name="TextBox 6"/>
          <p:cNvSpPr txBox="1"/>
          <p:nvPr/>
        </p:nvSpPr>
        <p:spPr>
          <a:xfrm>
            <a:off x="5508104" y="764704"/>
            <a:ext cx="1762021" cy="769441"/>
          </a:xfrm>
          <a:prstGeom prst="rect">
            <a:avLst/>
          </a:prstGeom>
          <a:noFill/>
        </p:spPr>
        <p:txBody>
          <a:bodyPr wrap="none" rtlCol="0">
            <a:spAutoFit/>
          </a:bodyPr>
          <a:lstStyle/>
          <a:p>
            <a:r>
              <a:rPr lang="en-US" sz="2200" b="1" dirty="0" smtClean="0">
                <a:latin typeface="Helvetica Neue"/>
                <a:cs typeface="Helvetica Neue"/>
              </a:rPr>
              <a:t>Use/</a:t>
            </a:r>
          </a:p>
          <a:p>
            <a:r>
              <a:rPr lang="en-US" sz="2200" b="1" dirty="0" smtClean="0">
                <a:latin typeface="Helvetica Neue"/>
                <a:cs typeface="Helvetica Neue"/>
              </a:rPr>
              <a:t>Collaborate</a:t>
            </a:r>
            <a:endParaRPr lang="en-US" sz="2200" b="1" dirty="0">
              <a:latin typeface="Helvetica Neue"/>
              <a:cs typeface="Helvetica Neue"/>
            </a:endParaRPr>
          </a:p>
        </p:txBody>
      </p:sp>
    </p:spTree>
    <p:extLst>
      <p:ext uri="{BB962C8B-B14F-4D97-AF65-F5344CB8AC3E}">
        <p14:creationId xmlns:p14="http://schemas.microsoft.com/office/powerpoint/2010/main" val="296392140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nary.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 y="0"/>
            <a:ext cx="9312901" cy="6957392"/>
          </a:xfrm>
          <a:prstGeom prst="rect">
            <a:avLst/>
          </a:prstGeom>
        </p:spPr>
      </p:pic>
      <p:pic>
        <p:nvPicPr>
          <p:cNvPr id="4" name="Picture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12160" y="548680"/>
            <a:ext cx="2428512" cy="635972"/>
          </a:xfrm>
          <a:prstGeom prst="rect">
            <a:avLst/>
          </a:prstGeom>
        </p:spPr>
      </p:pic>
    </p:spTree>
    <p:extLst>
      <p:ext uri="{BB962C8B-B14F-4D97-AF65-F5344CB8AC3E}">
        <p14:creationId xmlns:p14="http://schemas.microsoft.com/office/powerpoint/2010/main" val="319079643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3-05-27 at 05.29.13.png"/>
          <p:cNvPicPr>
            <a:picLocks noChangeAspect="1"/>
          </p:cNvPicPr>
          <p:nvPr/>
        </p:nvPicPr>
        <p:blipFill rotWithShape="1">
          <a:blip r:embed="rId3">
            <a:extLst>
              <a:ext uri="{28A0092B-C50C-407E-A947-70E740481C1C}">
                <a14:useLocalDpi xmlns:a14="http://schemas.microsoft.com/office/drawing/2010/main" val="0"/>
              </a:ext>
            </a:extLst>
          </a:blip>
          <a:srcRect l="13195" t="12500" r="18056" b="3056"/>
          <a:stretch/>
        </p:blipFill>
        <p:spPr>
          <a:xfrm>
            <a:off x="154546" y="116632"/>
            <a:ext cx="8989454" cy="6900996"/>
          </a:xfrm>
          <a:prstGeom prst="rect">
            <a:avLst/>
          </a:prstGeom>
        </p:spPr>
      </p:pic>
    </p:spTree>
    <p:extLst>
      <p:ext uri="{BB962C8B-B14F-4D97-AF65-F5344CB8AC3E}">
        <p14:creationId xmlns:p14="http://schemas.microsoft.com/office/powerpoint/2010/main" val="160889297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71600" y="692696"/>
            <a:ext cx="7128792" cy="4472136"/>
          </a:xfrm>
        </p:spPr>
        <p:txBody>
          <a:bodyPr/>
          <a:lstStyle/>
          <a:p>
            <a:r>
              <a:rPr lang="en-GB" sz="2800" b="1" dirty="0"/>
              <a:t>Conceptions of </a:t>
            </a:r>
            <a:r>
              <a:rPr lang="en-GB" sz="2800" b="1" dirty="0" smtClean="0"/>
              <a:t>Learning &amp; Teaching</a:t>
            </a:r>
            <a:r>
              <a:rPr lang="en-GB" sz="2800" dirty="0" smtClean="0"/>
              <a:t>: </a:t>
            </a:r>
            <a:r>
              <a:rPr lang="en-GB" sz="2800" dirty="0"/>
              <a:t>How do we conceive of teaching and learning in our discipline/context</a:t>
            </a:r>
            <a:r>
              <a:rPr lang="en-GB" sz="2800" dirty="0" smtClean="0"/>
              <a:t>?</a:t>
            </a:r>
          </a:p>
          <a:p>
            <a:pPr marL="0" indent="0">
              <a:buNone/>
            </a:pPr>
            <a:endParaRPr lang="en-GB" sz="1600" dirty="0"/>
          </a:p>
          <a:p>
            <a:r>
              <a:rPr lang="en-GB" sz="2800" b="1" dirty="0"/>
              <a:t>Identities</a:t>
            </a:r>
            <a:r>
              <a:rPr lang="en-GB" sz="2800" dirty="0"/>
              <a:t>: How do we position ourselves in relation to teaching practice</a:t>
            </a:r>
            <a:r>
              <a:rPr lang="en-GB" sz="2800" dirty="0" smtClean="0"/>
              <a:t>?</a:t>
            </a:r>
          </a:p>
          <a:p>
            <a:endParaRPr lang="en-GB" sz="1600" dirty="0"/>
          </a:p>
          <a:p>
            <a:r>
              <a:rPr lang="en-GB" sz="2800" b="1" dirty="0" smtClean="0"/>
              <a:t>Digital </a:t>
            </a:r>
            <a:r>
              <a:rPr lang="en-GB" sz="2800" b="1" dirty="0"/>
              <a:t>Professionalism</a:t>
            </a:r>
            <a:r>
              <a:rPr lang="en-GB" sz="2800" dirty="0" smtClean="0"/>
              <a:t>: </a:t>
            </a:r>
            <a:r>
              <a:rPr lang="en-GB" sz="2800" dirty="0"/>
              <a:t>How do we utilise digital tools in our teaching and </a:t>
            </a:r>
            <a:r>
              <a:rPr lang="en-GB" sz="2800" dirty="0" smtClean="0"/>
              <a:t>disciplinary </a:t>
            </a:r>
            <a:r>
              <a:rPr lang="en-GB" sz="2800" dirty="0"/>
              <a:t>practice</a:t>
            </a:r>
            <a:r>
              <a:rPr lang="en-GB" sz="2800" dirty="0" smtClean="0"/>
              <a:t>?</a:t>
            </a:r>
          </a:p>
          <a:p>
            <a:pPr marL="0" indent="0">
              <a:buNone/>
            </a:pPr>
            <a:endParaRPr lang="en-GB" sz="1600" dirty="0"/>
          </a:p>
        </p:txBody>
      </p:sp>
      <p:sp>
        <p:nvSpPr>
          <p:cNvPr id="7" name="Right Triangle 6"/>
          <p:cNvSpPr/>
          <p:nvPr/>
        </p:nvSpPr>
        <p:spPr>
          <a:xfrm>
            <a:off x="-32846" y="4635660"/>
            <a:ext cx="9144000" cy="2222340"/>
          </a:xfrm>
          <a:prstGeom prst="rtTriangle">
            <a:avLst/>
          </a:prstGeom>
          <a:solidFill>
            <a:srgbClr val="96999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t>
            </a:r>
            <a:endParaRPr lang="en-US" dirty="0"/>
          </a:p>
        </p:txBody>
      </p:sp>
      <p:sp>
        <p:nvSpPr>
          <p:cNvPr id="8" name="Right Triangle 7"/>
          <p:cNvSpPr/>
          <p:nvPr/>
        </p:nvSpPr>
        <p:spPr>
          <a:xfrm rot="16200000">
            <a:off x="3383868" y="1125252"/>
            <a:ext cx="2376264" cy="9144000"/>
          </a:xfrm>
          <a:prstGeom prst="rtTriangle">
            <a:avLst/>
          </a:prstGeom>
          <a:solidFill>
            <a:srgbClr val="A2000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0" y="5949280"/>
            <a:ext cx="9144000" cy="908721"/>
          </a:xfrm>
          <a:prstGeom prst="rect">
            <a:avLst/>
          </a:prstGeom>
          <a:solidFill>
            <a:schemeClr val="tx1"/>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94608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1854506" y="1053306"/>
            <a:ext cx="3048000" cy="2667000"/>
          </a:xfrm>
          <a:prstGeom prst="ellipse">
            <a:avLst/>
          </a:prstGeom>
          <a:ln w="34925" cap="flat" cmpd="sng" algn="ctr">
            <a:solidFill>
              <a:schemeClr val="tx1"/>
            </a:solidFill>
            <a:prstDash val="solid"/>
            <a:round/>
            <a:headEnd type="none" w="med" len="med"/>
            <a:tailEnd type="none" w="med" len="med"/>
          </a:ln>
        </p:spPr>
        <p:style>
          <a:lnRef idx="2">
            <a:schemeClr val="accent1"/>
          </a:lnRef>
          <a:fillRef idx="1">
            <a:schemeClr val="lt1"/>
          </a:fillRef>
          <a:effectRef idx="0">
            <a:schemeClr val="accent1"/>
          </a:effectRef>
          <a:fontRef idx="minor">
            <a:schemeClr val="dk1"/>
          </a:fontRef>
        </p:style>
        <p:txBody>
          <a:bodyPr anchor="ctr"/>
          <a:lstStyle/>
          <a:p>
            <a:pPr algn="ctr">
              <a:defRPr/>
            </a:pPr>
            <a:r>
              <a:rPr lang="en-US" dirty="0"/>
              <a:t>Conceptions of Learning and Teaching</a:t>
            </a:r>
          </a:p>
        </p:txBody>
      </p:sp>
      <p:sp>
        <p:nvSpPr>
          <p:cNvPr id="5" name="Oval 4"/>
          <p:cNvSpPr/>
          <p:nvPr/>
        </p:nvSpPr>
        <p:spPr>
          <a:xfrm>
            <a:off x="4211960" y="1124744"/>
            <a:ext cx="3048000" cy="2667000"/>
          </a:xfrm>
          <a:prstGeom prst="ellipse">
            <a:avLst/>
          </a:prstGeom>
          <a:solidFill>
            <a:schemeClr val="lt1">
              <a:alpha val="0"/>
            </a:schemeClr>
          </a:solidFill>
          <a:ln w="34925" cap="flat" cmpd="sng" algn="ctr">
            <a:solidFill>
              <a:srgbClr val="000000"/>
            </a:solidFill>
            <a:prstDash val="solid"/>
            <a:round/>
            <a:headEnd type="none" w="med" len="med"/>
            <a:tailEnd type="none" w="med" len="med"/>
          </a:ln>
        </p:spPr>
        <p:style>
          <a:lnRef idx="2">
            <a:schemeClr val="accent1"/>
          </a:lnRef>
          <a:fillRef idx="1">
            <a:schemeClr val="lt1"/>
          </a:fillRef>
          <a:effectRef idx="0">
            <a:schemeClr val="accent1"/>
          </a:effectRef>
          <a:fontRef idx="minor">
            <a:schemeClr val="dk1"/>
          </a:fontRef>
        </p:style>
        <p:txBody>
          <a:bodyPr anchor="ctr"/>
          <a:lstStyle/>
          <a:p>
            <a:pPr algn="ctr">
              <a:defRPr/>
            </a:pPr>
            <a:r>
              <a:rPr lang="en-US" dirty="0" smtClean="0"/>
              <a:t>Identities</a:t>
            </a:r>
            <a:endParaRPr lang="en-US" dirty="0"/>
          </a:p>
        </p:txBody>
      </p:sp>
      <p:sp>
        <p:nvSpPr>
          <p:cNvPr id="6" name="Oval 5"/>
          <p:cNvSpPr/>
          <p:nvPr/>
        </p:nvSpPr>
        <p:spPr>
          <a:xfrm>
            <a:off x="3140390" y="2696380"/>
            <a:ext cx="3048000" cy="2667000"/>
          </a:xfrm>
          <a:prstGeom prst="ellipse">
            <a:avLst/>
          </a:prstGeom>
          <a:solidFill>
            <a:schemeClr val="lt1">
              <a:alpha val="0"/>
            </a:schemeClr>
          </a:solidFill>
          <a:ln w="34925" cap="flat" cmpd="sng" algn="ctr">
            <a:solidFill>
              <a:srgbClr val="000000"/>
            </a:solidFill>
            <a:prstDash val="solid"/>
            <a:round/>
            <a:headEnd type="none" w="med" len="med"/>
            <a:tailEnd type="none" w="med" len="med"/>
          </a:ln>
          <a:effectLst/>
        </p:spPr>
        <p:style>
          <a:lnRef idx="2">
            <a:schemeClr val="accent1"/>
          </a:lnRef>
          <a:fillRef idx="1">
            <a:schemeClr val="lt1"/>
          </a:fillRef>
          <a:effectRef idx="0">
            <a:schemeClr val="accent1"/>
          </a:effectRef>
          <a:fontRef idx="minor">
            <a:schemeClr val="dk1"/>
          </a:fontRef>
        </p:style>
        <p:txBody>
          <a:bodyPr anchor="ctr"/>
          <a:lstStyle/>
          <a:p>
            <a:pPr algn="ctr">
              <a:defRPr/>
            </a:pPr>
            <a:r>
              <a:rPr lang="en-US" dirty="0"/>
              <a:t>Digital </a:t>
            </a:r>
            <a:r>
              <a:rPr lang="en-US" dirty="0" smtClean="0"/>
              <a:t>Professionalism</a:t>
            </a:r>
            <a:endParaRPr lang="en-US" dirty="0"/>
          </a:p>
        </p:txBody>
      </p:sp>
      <p:sp>
        <p:nvSpPr>
          <p:cNvPr id="8" name="Right Triangle 7"/>
          <p:cNvSpPr/>
          <p:nvPr/>
        </p:nvSpPr>
        <p:spPr>
          <a:xfrm>
            <a:off x="-32846" y="4635660"/>
            <a:ext cx="9144000" cy="2222340"/>
          </a:xfrm>
          <a:prstGeom prst="rtTriangle">
            <a:avLst/>
          </a:prstGeom>
          <a:solidFill>
            <a:srgbClr val="96999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t>
            </a:r>
            <a:endParaRPr lang="en-US" dirty="0"/>
          </a:p>
        </p:txBody>
      </p:sp>
      <p:sp>
        <p:nvSpPr>
          <p:cNvPr id="9" name="Right Triangle 8"/>
          <p:cNvSpPr/>
          <p:nvPr/>
        </p:nvSpPr>
        <p:spPr>
          <a:xfrm rot="16200000">
            <a:off x="3383868" y="1125252"/>
            <a:ext cx="2376264" cy="9144000"/>
          </a:xfrm>
          <a:prstGeom prst="rtTriangle">
            <a:avLst/>
          </a:prstGeom>
          <a:solidFill>
            <a:srgbClr val="A2000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0" y="5949280"/>
            <a:ext cx="9144000" cy="908721"/>
          </a:xfrm>
          <a:prstGeom prst="rect">
            <a:avLst/>
          </a:prstGeom>
          <a:solidFill>
            <a:schemeClr val="tx1"/>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994958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71600" y="692696"/>
            <a:ext cx="7272808" cy="4876800"/>
          </a:xfrm>
        </p:spPr>
        <p:txBody>
          <a:bodyPr/>
          <a:lstStyle/>
          <a:p>
            <a:pPr marL="0" indent="0">
              <a:buNone/>
            </a:pPr>
            <a:endParaRPr lang="en-GB" sz="1600" i="1" dirty="0" smtClean="0"/>
          </a:p>
          <a:p>
            <a:pPr marL="0" indent="0">
              <a:spcBef>
                <a:spcPts val="0"/>
              </a:spcBef>
              <a:buNone/>
            </a:pPr>
            <a:endParaRPr lang="en-GB" sz="2800" i="1" dirty="0" smtClean="0"/>
          </a:p>
          <a:p>
            <a:pPr marL="0" indent="0">
              <a:spcBef>
                <a:spcPts val="0"/>
              </a:spcBef>
              <a:buNone/>
            </a:pPr>
            <a:r>
              <a:rPr lang="en-GB" sz="2800" i="1" dirty="0" smtClean="0"/>
              <a:t>“</a:t>
            </a:r>
            <a:r>
              <a:rPr lang="en-GB" sz="2800" i="1" dirty="0"/>
              <a:t>The overriding thing this </a:t>
            </a:r>
            <a:r>
              <a:rPr lang="en-GB" sz="2800" i="1" dirty="0" smtClean="0"/>
              <a:t>has made </a:t>
            </a:r>
            <a:r>
              <a:rPr lang="en-GB" sz="2800" i="1" dirty="0"/>
              <a:t>me most aware of </a:t>
            </a:r>
            <a:r>
              <a:rPr lang="en-GB" sz="2800" i="1" dirty="0" smtClean="0"/>
              <a:t>is how </a:t>
            </a:r>
            <a:r>
              <a:rPr lang="en-GB" sz="2800" i="1" dirty="0"/>
              <a:t>much is implicit [in assessment</a:t>
            </a:r>
            <a:r>
              <a:rPr lang="en-GB" sz="2800" i="1" dirty="0" smtClean="0"/>
              <a:t>] that </a:t>
            </a:r>
            <a:r>
              <a:rPr lang="en-GB" sz="2800" i="1" dirty="0"/>
              <a:t>you take for granted.  But </a:t>
            </a:r>
            <a:r>
              <a:rPr lang="en-GB" sz="2800" i="1" dirty="0" smtClean="0"/>
              <a:t>only once </a:t>
            </a:r>
            <a:r>
              <a:rPr lang="en-GB" sz="2800" i="1" dirty="0"/>
              <a:t>you list and catalogue things</a:t>
            </a:r>
          </a:p>
          <a:p>
            <a:pPr marL="0" indent="0">
              <a:spcBef>
                <a:spcPts val="0"/>
              </a:spcBef>
              <a:buNone/>
            </a:pPr>
            <a:r>
              <a:rPr lang="en-GB" sz="2800" i="1" dirty="0"/>
              <a:t>that you know how much you </a:t>
            </a:r>
            <a:r>
              <a:rPr lang="en-GB" sz="2800" i="1" dirty="0" smtClean="0"/>
              <a:t>impart to </a:t>
            </a:r>
            <a:r>
              <a:rPr lang="en-GB" sz="2800" i="1" dirty="0"/>
              <a:t>students.” </a:t>
            </a:r>
            <a:endParaRPr lang="en-GB" sz="2800" i="1" dirty="0" smtClean="0"/>
          </a:p>
          <a:p>
            <a:pPr marL="0" indent="0">
              <a:buNone/>
            </a:pPr>
            <a:endParaRPr lang="en-GB" sz="2800" i="1" dirty="0" smtClean="0"/>
          </a:p>
          <a:p>
            <a:pPr marL="0" indent="0">
              <a:buNone/>
            </a:pPr>
            <a:r>
              <a:rPr lang="en-GB" sz="2800" i="1" dirty="0" smtClean="0"/>
              <a:t>Fashion </a:t>
            </a:r>
            <a:r>
              <a:rPr lang="en-GB" sz="2800" i="1" dirty="0"/>
              <a:t>L</a:t>
            </a:r>
            <a:r>
              <a:rPr lang="en-GB" sz="2800" i="1" dirty="0" smtClean="0"/>
              <a:t>ecturer</a:t>
            </a:r>
            <a:endParaRPr lang="en-GB" sz="2800" i="1" dirty="0"/>
          </a:p>
        </p:txBody>
      </p:sp>
      <p:sp>
        <p:nvSpPr>
          <p:cNvPr id="9" name="Right Triangle 8"/>
          <p:cNvSpPr/>
          <p:nvPr/>
        </p:nvSpPr>
        <p:spPr>
          <a:xfrm rot="16200000">
            <a:off x="3383868" y="1125252"/>
            <a:ext cx="2376264" cy="9144000"/>
          </a:xfrm>
          <a:prstGeom prst="rtTriangle">
            <a:avLst/>
          </a:prstGeom>
          <a:solidFill>
            <a:srgbClr val="A2000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0" y="5949280"/>
            <a:ext cx="9144000" cy="908721"/>
          </a:xfrm>
          <a:prstGeom prst="rect">
            <a:avLst/>
          </a:prstGeom>
          <a:solidFill>
            <a:schemeClr val="tx1"/>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2" name="TextBox 1"/>
          <p:cNvSpPr txBox="1"/>
          <p:nvPr/>
        </p:nvSpPr>
        <p:spPr>
          <a:xfrm>
            <a:off x="971600" y="692696"/>
            <a:ext cx="6387908" cy="954107"/>
          </a:xfrm>
          <a:prstGeom prst="rect">
            <a:avLst/>
          </a:prstGeom>
          <a:noFill/>
        </p:spPr>
        <p:txBody>
          <a:bodyPr wrap="none" rtlCol="0">
            <a:spAutoFit/>
          </a:bodyPr>
          <a:lstStyle/>
          <a:p>
            <a:r>
              <a:rPr lang="en-GB" sz="2800" b="1" dirty="0">
                <a:latin typeface="Helvetica Neue"/>
                <a:cs typeface="Helvetica Neue"/>
              </a:rPr>
              <a:t>Conceptions of Learning &amp; Teaching</a:t>
            </a:r>
          </a:p>
          <a:p>
            <a:endParaRPr lang="en-US" sz="2800" dirty="0"/>
          </a:p>
        </p:txBody>
      </p:sp>
    </p:spTree>
    <p:extLst>
      <p:ext uri="{BB962C8B-B14F-4D97-AF65-F5344CB8AC3E}">
        <p14:creationId xmlns:p14="http://schemas.microsoft.com/office/powerpoint/2010/main" val="34181353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71600" y="692696"/>
            <a:ext cx="6635080" cy="4876800"/>
          </a:xfrm>
        </p:spPr>
        <p:txBody>
          <a:bodyPr/>
          <a:lstStyle/>
          <a:p>
            <a:pPr marL="0" indent="0">
              <a:buNone/>
            </a:pPr>
            <a:r>
              <a:rPr lang="en-GB" sz="2800" b="1" dirty="0">
                <a:latin typeface="Helvetica Neue"/>
                <a:cs typeface="Helvetica Neue"/>
              </a:rPr>
              <a:t>Conceptions of Learning &amp; Teaching</a:t>
            </a:r>
          </a:p>
          <a:p>
            <a:pPr marL="0" indent="0">
              <a:buNone/>
            </a:pPr>
            <a:endParaRPr lang="en-GB" sz="2400" i="1" dirty="0" smtClean="0"/>
          </a:p>
          <a:p>
            <a:pPr marL="0" indent="0">
              <a:spcBef>
                <a:spcPts val="0"/>
              </a:spcBef>
              <a:buNone/>
            </a:pPr>
            <a:r>
              <a:rPr lang="en-GB" sz="2800" i="1" dirty="0">
                <a:latin typeface="Helvetica Neue"/>
                <a:cs typeface="Helvetica Neue"/>
              </a:rPr>
              <a:t>“What might be putting off the </a:t>
            </a:r>
            <a:r>
              <a:rPr lang="en-GB" sz="2800" i="1" dirty="0" smtClean="0">
                <a:latin typeface="Helvetica Neue"/>
                <a:cs typeface="Helvetica Neue"/>
              </a:rPr>
              <a:t>part time </a:t>
            </a:r>
            <a:r>
              <a:rPr lang="en-GB" sz="2800" i="1" dirty="0">
                <a:latin typeface="Helvetica Neue"/>
                <a:cs typeface="Helvetica Neue"/>
              </a:rPr>
              <a:t>lectures here is that </a:t>
            </a:r>
            <a:r>
              <a:rPr lang="en-GB" sz="2800" i="1" dirty="0" smtClean="0">
                <a:latin typeface="Helvetica Neue"/>
                <a:cs typeface="Helvetica Neue"/>
              </a:rPr>
              <a:t>they feel </a:t>
            </a:r>
            <a:r>
              <a:rPr lang="en-GB" sz="2800" i="1" dirty="0">
                <a:latin typeface="Helvetica Neue"/>
                <a:cs typeface="Helvetica Neue"/>
              </a:rPr>
              <a:t>vulnerable.  There is the </a:t>
            </a:r>
            <a:r>
              <a:rPr lang="en-GB" sz="2800" i="1" dirty="0" smtClean="0">
                <a:latin typeface="Helvetica Neue"/>
                <a:cs typeface="Helvetica Neue"/>
              </a:rPr>
              <a:t>problem of </a:t>
            </a:r>
            <a:r>
              <a:rPr lang="en-GB" sz="2800" i="1" dirty="0">
                <a:latin typeface="Helvetica Neue"/>
                <a:cs typeface="Helvetica Neue"/>
              </a:rPr>
              <a:t>control of what the </a:t>
            </a:r>
            <a:r>
              <a:rPr lang="en-GB" sz="2800" i="1" dirty="0" smtClean="0">
                <a:latin typeface="Helvetica Neue"/>
                <a:cs typeface="Helvetica Neue"/>
              </a:rPr>
              <a:t>students can </a:t>
            </a:r>
            <a:r>
              <a:rPr lang="en-GB" sz="2800" i="1" dirty="0">
                <a:latin typeface="Helvetica Neue"/>
                <a:cs typeface="Helvetica Neue"/>
              </a:rPr>
              <a:t>access.  If everything is online it </a:t>
            </a:r>
            <a:r>
              <a:rPr lang="en-GB" sz="2800" i="1" dirty="0" smtClean="0">
                <a:latin typeface="Helvetica Neue"/>
                <a:cs typeface="Helvetica Neue"/>
              </a:rPr>
              <a:t>stops </a:t>
            </a:r>
            <a:r>
              <a:rPr lang="en-GB" sz="2800" i="1" dirty="0">
                <a:latin typeface="Helvetica Neue"/>
                <a:cs typeface="Helvetica Neue"/>
              </a:rPr>
              <a:t>the tutor controlling what </a:t>
            </a:r>
            <a:r>
              <a:rPr lang="en-GB" sz="2800" i="1" dirty="0" smtClean="0">
                <a:latin typeface="Helvetica Neue"/>
                <a:cs typeface="Helvetica Neue"/>
              </a:rPr>
              <a:t>the </a:t>
            </a:r>
            <a:r>
              <a:rPr lang="en-GB" sz="2800" i="1" dirty="0">
                <a:latin typeface="Helvetica Neue"/>
                <a:cs typeface="Helvetica Neue"/>
              </a:rPr>
              <a:t>students are being introduced to </a:t>
            </a:r>
            <a:r>
              <a:rPr lang="en-GB" sz="2800" i="1" dirty="0" smtClean="0">
                <a:latin typeface="Helvetica Neue"/>
                <a:cs typeface="Helvetica Neue"/>
              </a:rPr>
              <a:t>and </a:t>
            </a:r>
            <a:r>
              <a:rPr lang="en-GB" sz="2800" i="1" dirty="0">
                <a:latin typeface="Helvetica Neue"/>
                <a:cs typeface="Helvetica Neue"/>
              </a:rPr>
              <a:t>when... they could get all their </a:t>
            </a:r>
            <a:r>
              <a:rPr lang="en-GB" sz="2800" i="1" dirty="0" smtClean="0">
                <a:latin typeface="Helvetica Neue"/>
                <a:cs typeface="Helvetica Neue"/>
              </a:rPr>
              <a:t>information </a:t>
            </a:r>
            <a:r>
              <a:rPr lang="en-GB" sz="2800" i="1" dirty="0">
                <a:latin typeface="Helvetica Neue"/>
                <a:cs typeface="Helvetica Neue"/>
              </a:rPr>
              <a:t>and then avoid coming...” </a:t>
            </a:r>
          </a:p>
          <a:p>
            <a:pPr marL="0" indent="0">
              <a:buNone/>
            </a:pPr>
            <a:r>
              <a:rPr lang="en-GB" sz="2800" dirty="0" smtClean="0">
                <a:latin typeface="Helvetica Neue"/>
                <a:cs typeface="Helvetica Neue"/>
              </a:rPr>
              <a:t>Lecturer</a:t>
            </a:r>
            <a:endParaRPr lang="en-GB" sz="2800" dirty="0">
              <a:latin typeface="Helvetica Neue"/>
              <a:cs typeface="Helvetica Neue"/>
            </a:endParaRPr>
          </a:p>
        </p:txBody>
      </p:sp>
      <p:sp>
        <p:nvSpPr>
          <p:cNvPr id="8" name="Right Triangle 7"/>
          <p:cNvSpPr/>
          <p:nvPr/>
        </p:nvSpPr>
        <p:spPr>
          <a:xfrm rot="16200000">
            <a:off x="3383868" y="1125252"/>
            <a:ext cx="2376264" cy="9144000"/>
          </a:xfrm>
          <a:prstGeom prst="rtTriangle">
            <a:avLst/>
          </a:prstGeom>
          <a:solidFill>
            <a:srgbClr val="A2000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0" y="5949280"/>
            <a:ext cx="9144000" cy="908721"/>
          </a:xfrm>
          <a:prstGeom prst="rect">
            <a:avLst/>
          </a:prstGeom>
          <a:solidFill>
            <a:schemeClr val="tx1"/>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34289491"/>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ight Triangle 7"/>
          <p:cNvSpPr/>
          <p:nvPr/>
        </p:nvSpPr>
        <p:spPr>
          <a:xfrm rot="16200000">
            <a:off x="3383868" y="1125252"/>
            <a:ext cx="2376264" cy="9144000"/>
          </a:xfrm>
          <a:prstGeom prst="rtTriangle">
            <a:avLst/>
          </a:prstGeom>
          <a:solidFill>
            <a:srgbClr val="A2000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971600" y="692696"/>
            <a:ext cx="7272808" cy="4876800"/>
          </a:xfrm>
        </p:spPr>
        <p:txBody>
          <a:bodyPr/>
          <a:lstStyle/>
          <a:p>
            <a:pPr marL="0" indent="0">
              <a:buNone/>
            </a:pPr>
            <a:endParaRPr lang="en-GB" sz="2800" b="1" dirty="0">
              <a:latin typeface="Helvetica Neue"/>
              <a:cs typeface="Helvetica Neue"/>
            </a:endParaRPr>
          </a:p>
          <a:p>
            <a:pPr marL="0" indent="0">
              <a:buNone/>
            </a:pPr>
            <a:endParaRPr lang="en-GB" sz="2800" b="1" i="1" dirty="0" smtClean="0">
              <a:latin typeface="Helvetica Neue"/>
              <a:cs typeface="Helvetica Neue"/>
            </a:endParaRPr>
          </a:p>
          <a:p>
            <a:pPr marL="0" indent="0">
              <a:buNone/>
            </a:pPr>
            <a:r>
              <a:rPr lang="en-GB" sz="2800" i="1" dirty="0" smtClean="0">
                <a:latin typeface="Helvetica Neue"/>
                <a:cs typeface="Helvetica Neue"/>
              </a:rPr>
              <a:t>“</a:t>
            </a:r>
            <a:r>
              <a:rPr lang="en-GB" sz="2800" i="1" dirty="0">
                <a:latin typeface="Helvetica Neue"/>
                <a:cs typeface="Helvetica Neue"/>
              </a:rPr>
              <a:t>Having done this [using </a:t>
            </a:r>
            <a:r>
              <a:rPr lang="en-GB" sz="2800" i="1" dirty="0" smtClean="0">
                <a:latin typeface="Helvetica Neue"/>
                <a:cs typeface="Helvetica Neue"/>
              </a:rPr>
              <a:t>video recordings </a:t>
            </a:r>
            <a:r>
              <a:rPr lang="en-GB" sz="2800" i="1" dirty="0">
                <a:latin typeface="Helvetica Neue"/>
                <a:cs typeface="Helvetica Neue"/>
              </a:rPr>
              <a:t>of textile creation </a:t>
            </a:r>
            <a:r>
              <a:rPr lang="en-GB" sz="2800" i="1" dirty="0" smtClean="0">
                <a:latin typeface="Helvetica Neue"/>
                <a:cs typeface="Helvetica Neue"/>
              </a:rPr>
              <a:t>processes</a:t>
            </a:r>
            <a:r>
              <a:rPr lang="en-GB" sz="2800" i="1" dirty="0">
                <a:latin typeface="Helvetica Neue"/>
                <a:cs typeface="Helvetica Neue"/>
              </a:rPr>
              <a:t>] I am also using it </a:t>
            </a:r>
            <a:r>
              <a:rPr lang="en-GB" sz="2800" i="1" dirty="0" smtClean="0">
                <a:latin typeface="Helvetica Neue"/>
                <a:cs typeface="Helvetica Neue"/>
              </a:rPr>
              <a:t>in my </a:t>
            </a:r>
            <a:r>
              <a:rPr lang="en-GB" sz="2800" i="1" dirty="0">
                <a:latin typeface="Helvetica Neue"/>
                <a:cs typeface="Helvetica Neue"/>
              </a:rPr>
              <a:t>work as a textile designer and</a:t>
            </a:r>
          </a:p>
          <a:p>
            <a:pPr marL="0" indent="0">
              <a:spcBef>
                <a:spcPts val="0"/>
              </a:spcBef>
              <a:buNone/>
            </a:pPr>
            <a:r>
              <a:rPr lang="en-GB" sz="2800" i="1" dirty="0">
                <a:latin typeface="Helvetica Neue"/>
                <a:cs typeface="Helvetica Neue"/>
              </a:rPr>
              <a:t>have used it in a collaboration in </a:t>
            </a:r>
            <a:r>
              <a:rPr lang="en-GB" sz="2800" i="1" dirty="0" smtClean="0">
                <a:latin typeface="Helvetica Neue"/>
                <a:cs typeface="Helvetica Neue"/>
              </a:rPr>
              <a:t>Denmark</a:t>
            </a:r>
            <a:r>
              <a:rPr lang="en-GB" sz="2800" i="1" dirty="0">
                <a:latin typeface="Helvetica Neue"/>
                <a:cs typeface="Helvetica Neue"/>
              </a:rPr>
              <a:t>.” </a:t>
            </a:r>
            <a:endParaRPr lang="en-GB" sz="2800" i="1" dirty="0" smtClean="0">
              <a:latin typeface="Helvetica Neue"/>
              <a:cs typeface="Helvetica Neue"/>
            </a:endParaRPr>
          </a:p>
          <a:p>
            <a:pPr marL="0" indent="0">
              <a:spcBef>
                <a:spcPts val="0"/>
              </a:spcBef>
              <a:buNone/>
            </a:pPr>
            <a:endParaRPr lang="en-GB" sz="2800" i="1" dirty="0" smtClean="0">
              <a:latin typeface="Helvetica Neue"/>
              <a:cs typeface="Helvetica Neue"/>
            </a:endParaRPr>
          </a:p>
          <a:p>
            <a:pPr marL="0" indent="0">
              <a:spcBef>
                <a:spcPts val="0"/>
              </a:spcBef>
              <a:buNone/>
            </a:pPr>
            <a:r>
              <a:rPr lang="en-GB" sz="2800" i="1" dirty="0" smtClean="0">
                <a:latin typeface="Helvetica Neue"/>
                <a:cs typeface="Helvetica Neue"/>
              </a:rPr>
              <a:t>Textile </a:t>
            </a:r>
            <a:r>
              <a:rPr lang="en-GB" sz="2800" i="1" dirty="0">
                <a:latin typeface="Helvetica Neue"/>
                <a:cs typeface="Helvetica Neue"/>
              </a:rPr>
              <a:t>L</a:t>
            </a:r>
            <a:r>
              <a:rPr lang="en-GB" sz="2800" i="1" dirty="0" smtClean="0">
                <a:latin typeface="Helvetica Neue"/>
                <a:cs typeface="Helvetica Neue"/>
              </a:rPr>
              <a:t>ecturer</a:t>
            </a:r>
            <a:endParaRPr lang="en-GB" sz="2800" i="1" dirty="0">
              <a:latin typeface="Helvetica Neue"/>
              <a:cs typeface="Helvetica Neue"/>
            </a:endParaRPr>
          </a:p>
        </p:txBody>
      </p:sp>
      <p:sp>
        <p:nvSpPr>
          <p:cNvPr id="7" name="Rectangle 6"/>
          <p:cNvSpPr/>
          <p:nvPr/>
        </p:nvSpPr>
        <p:spPr>
          <a:xfrm>
            <a:off x="0" y="5949280"/>
            <a:ext cx="9144000" cy="908720"/>
          </a:xfrm>
          <a:prstGeom prst="rect">
            <a:avLst/>
          </a:prstGeom>
          <a:solidFill>
            <a:schemeClr val="tx1"/>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5" name="TextBox 4"/>
          <p:cNvSpPr txBox="1"/>
          <p:nvPr/>
        </p:nvSpPr>
        <p:spPr>
          <a:xfrm>
            <a:off x="971600" y="692696"/>
            <a:ext cx="1765992" cy="954107"/>
          </a:xfrm>
          <a:prstGeom prst="rect">
            <a:avLst/>
          </a:prstGeom>
          <a:noFill/>
        </p:spPr>
        <p:txBody>
          <a:bodyPr wrap="none" rtlCol="0">
            <a:spAutoFit/>
          </a:bodyPr>
          <a:lstStyle/>
          <a:p>
            <a:r>
              <a:rPr lang="en-GB" sz="2800" b="1" dirty="0" smtClean="0">
                <a:latin typeface="Helvetica Neue"/>
                <a:cs typeface="Helvetica Neue"/>
              </a:rPr>
              <a:t>Identities</a:t>
            </a:r>
            <a:endParaRPr lang="en-GB" sz="2800" b="1" dirty="0">
              <a:latin typeface="Helvetica Neue"/>
              <a:cs typeface="Helvetica Neue"/>
            </a:endParaRPr>
          </a:p>
          <a:p>
            <a:endParaRPr lang="en-US" sz="2800" dirty="0"/>
          </a:p>
        </p:txBody>
      </p:sp>
    </p:spTree>
    <p:extLst>
      <p:ext uri="{BB962C8B-B14F-4D97-AF65-F5344CB8AC3E}">
        <p14:creationId xmlns:p14="http://schemas.microsoft.com/office/powerpoint/2010/main" val="10191025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71600" y="692696"/>
            <a:ext cx="6635080" cy="4876800"/>
          </a:xfrm>
        </p:spPr>
        <p:txBody>
          <a:bodyPr/>
          <a:lstStyle/>
          <a:p>
            <a:pPr marL="0" indent="0">
              <a:buNone/>
            </a:pPr>
            <a:r>
              <a:rPr lang="en-GB" sz="2800" b="1" dirty="0" smtClean="0">
                <a:latin typeface="Helvetica Neue"/>
                <a:cs typeface="Helvetica Neue"/>
              </a:rPr>
              <a:t>Identities</a:t>
            </a:r>
            <a:endParaRPr lang="en-GB" sz="2800" b="1" dirty="0">
              <a:latin typeface="Helvetica Neue"/>
              <a:cs typeface="Helvetica Neue"/>
            </a:endParaRPr>
          </a:p>
          <a:p>
            <a:pPr marL="0" indent="0">
              <a:buNone/>
            </a:pPr>
            <a:endParaRPr lang="en-GB" sz="2800" i="1" dirty="0" smtClean="0"/>
          </a:p>
          <a:p>
            <a:pPr marL="0" indent="0">
              <a:buNone/>
            </a:pPr>
            <a:r>
              <a:rPr lang="en-GB" sz="2800" i="1" dirty="0"/>
              <a:t>“With most technicians I talk </a:t>
            </a:r>
            <a:r>
              <a:rPr lang="en-GB" sz="2800" i="1" dirty="0" smtClean="0"/>
              <a:t>to </a:t>
            </a:r>
            <a:r>
              <a:rPr lang="en-GB" sz="2800" i="1" dirty="0"/>
              <a:t>its just completely off </a:t>
            </a:r>
            <a:r>
              <a:rPr lang="en-GB" sz="2800" i="1" dirty="0" smtClean="0"/>
              <a:t>of </a:t>
            </a:r>
            <a:r>
              <a:rPr lang="en-GB" sz="2800" i="1" dirty="0"/>
              <a:t>their radar and they </a:t>
            </a:r>
            <a:r>
              <a:rPr lang="en-GB" sz="2800" i="1" dirty="0" smtClean="0"/>
              <a:t>don’t understand </a:t>
            </a:r>
            <a:r>
              <a:rPr lang="en-GB" sz="2800" i="1" dirty="0"/>
              <a:t>what I am talking about.</a:t>
            </a:r>
          </a:p>
          <a:p>
            <a:pPr marL="0" indent="0">
              <a:buNone/>
            </a:pPr>
            <a:r>
              <a:rPr lang="en-GB" sz="2800" i="1" dirty="0"/>
              <a:t>Or if they do they are fearful of it, cause</a:t>
            </a:r>
          </a:p>
          <a:p>
            <a:pPr marL="0" indent="0">
              <a:buNone/>
            </a:pPr>
            <a:r>
              <a:rPr lang="en-GB" sz="2800" i="1" dirty="0"/>
              <a:t>It is that trade secret thing again.” </a:t>
            </a:r>
          </a:p>
          <a:p>
            <a:pPr marL="0" indent="0">
              <a:buNone/>
            </a:pPr>
            <a:endParaRPr lang="en-GB" sz="2800" i="1" dirty="0" smtClean="0"/>
          </a:p>
          <a:p>
            <a:pPr marL="0" indent="0">
              <a:buNone/>
            </a:pPr>
            <a:r>
              <a:rPr lang="en-GB" sz="2800" i="1" dirty="0" smtClean="0"/>
              <a:t>Technician</a:t>
            </a:r>
            <a:endParaRPr lang="en-GB" sz="2800" i="1" dirty="0"/>
          </a:p>
        </p:txBody>
      </p:sp>
      <p:sp>
        <p:nvSpPr>
          <p:cNvPr id="8" name="Right Triangle 7"/>
          <p:cNvSpPr/>
          <p:nvPr/>
        </p:nvSpPr>
        <p:spPr>
          <a:xfrm rot="16200000">
            <a:off x="3383868" y="1125252"/>
            <a:ext cx="2376264" cy="9144000"/>
          </a:xfrm>
          <a:prstGeom prst="rtTriangle">
            <a:avLst/>
          </a:prstGeom>
          <a:solidFill>
            <a:srgbClr val="A2000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0" y="5949280"/>
            <a:ext cx="9144000" cy="908720"/>
          </a:xfrm>
          <a:prstGeom prst="rect">
            <a:avLst/>
          </a:prstGeom>
          <a:solidFill>
            <a:schemeClr val="tx1"/>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9455997"/>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71600" y="692696"/>
            <a:ext cx="7560840" cy="4876800"/>
          </a:xfrm>
        </p:spPr>
        <p:txBody>
          <a:bodyPr/>
          <a:lstStyle/>
          <a:p>
            <a:pPr marL="0" indent="0">
              <a:buNone/>
            </a:pPr>
            <a:endParaRPr lang="en-GB" sz="2800" b="1" dirty="0">
              <a:latin typeface="Helvetica Neue"/>
              <a:cs typeface="Helvetica Neue"/>
            </a:endParaRPr>
          </a:p>
          <a:p>
            <a:pPr marL="0" indent="0">
              <a:buNone/>
            </a:pPr>
            <a:endParaRPr lang="en-GB" sz="2000" b="1" i="1" dirty="0" smtClean="0">
              <a:latin typeface="Helvetica Neue"/>
              <a:cs typeface="Helvetica Neue"/>
            </a:endParaRPr>
          </a:p>
          <a:p>
            <a:pPr marL="0" indent="0">
              <a:buNone/>
            </a:pPr>
            <a:r>
              <a:rPr lang="en-GB" sz="2800" i="1" dirty="0" smtClean="0"/>
              <a:t>“</a:t>
            </a:r>
            <a:r>
              <a:rPr lang="en-GB" sz="2800" i="1" dirty="0"/>
              <a:t>Using video to illustrate </a:t>
            </a:r>
            <a:r>
              <a:rPr lang="en-GB" sz="2800" i="1" dirty="0" smtClean="0"/>
              <a:t>practical </a:t>
            </a:r>
            <a:endParaRPr lang="en-GB" sz="2800" i="1" dirty="0"/>
          </a:p>
          <a:p>
            <a:pPr marL="0" indent="0">
              <a:spcBef>
                <a:spcPts val="0"/>
              </a:spcBef>
              <a:buNone/>
            </a:pPr>
            <a:r>
              <a:rPr lang="en-GB" sz="2800" i="1" dirty="0"/>
              <a:t>activities and using it to allow </a:t>
            </a:r>
            <a:r>
              <a:rPr lang="en-GB" sz="2800" i="1" dirty="0" smtClean="0"/>
              <a:t>students </a:t>
            </a:r>
            <a:r>
              <a:rPr lang="en-GB" sz="2800" i="1" dirty="0"/>
              <a:t>to describe their learning </a:t>
            </a:r>
            <a:r>
              <a:rPr lang="en-GB" sz="2800" i="1" dirty="0" smtClean="0"/>
              <a:t>processes </a:t>
            </a:r>
            <a:r>
              <a:rPr lang="en-GB" sz="2800" i="1" dirty="0"/>
              <a:t>using sketchbooks and </a:t>
            </a:r>
            <a:r>
              <a:rPr lang="en-GB" sz="2800" i="1" dirty="0" smtClean="0"/>
              <a:t>other </a:t>
            </a:r>
            <a:r>
              <a:rPr lang="en-GB" sz="2800" i="1" dirty="0"/>
              <a:t>objects from the course.  I </a:t>
            </a:r>
            <a:r>
              <a:rPr lang="en-GB" sz="2800" i="1" dirty="0" smtClean="0"/>
              <a:t>thought </a:t>
            </a:r>
            <a:r>
              <a:rPr lang="en-GB" sz="2800" i="1" dirty="0"/>
              <a:t>that was the most </a:t>
            </a:r>
          </a:p>
          <a:p>
            <a:pPr marL="0" indent="0">
              <a:spcBef>
                <a:spcPts val="0"/>
              </a:spcBef>
              <a:buNone/>
            </a:pPr>
            <a:r>
              <a:rPr lang="en-GB" sz="2800" i="1" dirty="0"/>
              <a:t>valuable and interesting part of </a:t>
            </a:r>
            <a:r>
              <a:rPr lang="en-GB" sz="2800" i="1" dirty="0" smtClean="0"/>
              <a:t>the </a:t>
            </a:r>
            <a:r>
              <a:rPr lang="en-GB" sz="2800" i="1" dirty="0"/>
              <a:t>whole process...” </a:t>
            </a:r>
            <a:endParaRPr lang="en-GB" sz="2800" i="1" dirty="0" smtClean="0"/>
          </a:p>
          <a:p>
            <a:pPr marL="0" indent="0">
              <a:spcBef>
                <a:spcPts val="0"/>
              </a:spcBef>
              <a:buNone/>
            </a:pPr>
            <a:endParaRPr lang="en-GB" sz="2800" i="1" dirty="0"/>
          </a:p>
          <a:p>
            <a:pPr marL="0" indent="0">
              <a:spcBef>
                <a:spcPts val="0"/>
              </a:spcBef>
              <a:buNone/>
            </a:pPr>
            <a:r>
              <a:rPr lang="en-GB" sz="2800" i="1" dirty="0" smtClean="0"/>
              <a:t>Visual </a:t>
            </a:r>
            <a:r>
              <a:rPr lang="en-GB" sz="2800" i="1" dirty="0"/>
              <a:t>Studies </a:t>
            </a:r>
            <a:r>
              <a:rPr lang="en-GB" sz="2800" i="1" dirty="0" smtClean="0"/>
              <a:t>Lecturer</a:t>
            </a:r>
            <a:endParaRPr lang="en-GB" sz="2800" i="1" dirty="0"/>
          </a:p>
        </p:txBody>
      </p:sp>
      <p:sp>
        <p:nvSpPr>
          <p:cNvPr id="8" name="Right Triangle 7"/>
          <p:cNvSpPr/>
          <p:nvPr/>
        </p:nvSpPr>
        <p:spPr>
          <a:xfrm rot="16200000">
            <a:off x="3383868" y="1125252"/>
            <a:ext cx="2376264" cy="9144000"/>
          </a:xfrm>
          <a:prstGeom prst="rtTriangle">
            <a:avLst/>
          </a:prstGeom>
          <a:solidFill>
            <a:srgbClr val="A2000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0" y="5949280"/>
            <a:ext cx="9144000" cy="908720"/>
          </a:xfrm>
          <a:prstGeom prst="rect">
            <a:avLst/>
          </a:prstGeom>
          <a:solidFill>
            <a:schemeClr val="tx1"/>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5" name="TextBox 4"/>
          <p:cNvSpPr txBox="1"/>
          <p:nvPr/>
        </p:nvSpPr>
        <p:spPr>
          <a:xfrm>
            <a:off x="971600" y="692696"/>
            <a:ext cx="4118244" cy="523220"/>
          </a:xfrm>
          <a:prstGeom prst="rect">
            <a:avLst/>
          </a:prstGeom>
          <a:noFill/>
        </p:spPr>
        <p:txBody>
          <a:bodyPr wrap="none" rtlCol="0">
            <a:spAutoFit/>
          </a:bodyPr>
          <a:lstStyle/>
          <a:p>
            <a:r>
              <a:rPr lang="en-GB" sz="2800" b="1" dirty="0" smtClean="0">
                <a:latin typeface="Helvetica Neue"/>
                <a:cs typeface="Helvetica Neue"/>
              </a:rPr>
              <a:t>Digital Professionalism</a:t>
            </a:r>
            <a:endParaRPr lang="en-GB" sz="2800" b="1" dirty="0">
              <a:latin typeface="Helvetica Neue"/>
              <a:cs typeface="Helvetica Neue"/>
            </a:endParaRPr>
          </a:p>
        </p:txBody>
      </p:sp>
    </p:spTree>
    <p:extLst>
      <p:ext uri="{BB962C8B-B14F-4D97-AF65-F5344CB8AC3E}">
        <p14:creationId xmlns:p14="http://schemas.microsoft.com/office/powerpoint/2010/main" val="34364807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71600" y="692696"/>
            <a:ext cx="7344816" cy="5040560"/>
          </a:xfrm>
        </p:spPr>
        <p:txBody>
          <a:bodyPr/>
          <a:lstStyle/>
          <a:p>
            <a:pPr marL="0" indent="0">
              <a:buNone/>
            </a:pPr>
            <a:r>
              <a:rPr lang="en-GB" sz="2800" b="1" dirty="0" smtClean="0">
                <a:latin typeface="Helvetica Neue"/>
                <a:cs typeface="Helvetica Neue"/>
              </a:rPr>
              <a:t>Digital Professionalism</a:t>
            </a:r>
            <a:endParaRPr lang="en-GB" sz="2800" i="1" dirty="0" smtClean="0"/>
          </a:p>
          <a:p>
            <a:pPr marL="0" indent="0">
              <a:buNone/>
            </a:pPr>
            <a:endParaRPr lang="en-GB" sz="2800" i="1" dirty="0" smtClean="0">
              <a:latin typeface="Helvetica Neue"/>
              <a:cs typeface="Helvetica Neue"/>
            </a:endParaRPr>
          </a:p>
          <a:p>
            <a:pPr marL="0" indent="0">
              <a:spcBef>
                <a:spcPts val="0"/>
              </a:spcBef>
              <a:buNone/>
            </a:pPr>
            <a:r>
              <a:rPr lang="en-GB" sz="2800" i="1" dirty="0" smtClean="0">
                <a:latin typeface="Helvetica Neue"/>
                <a:cs typeface="Helvetica Neue"/>
              </a:rPr>
              <a:t>“</a:t>
            </a:r>
            <a:r>
              <a:rPr lang="en-GB" sz="2800" i="1" dirty="0">
                <a:latin typeface="Helvetica Neue"/>
                <a:cs typeface="Helvetica Neue"/>
              </a:rPr>
              <a:t>The only thing that holds me </a:t>
            </a:r>
            <a:r>
              <a:rPr lang="en-GB" sz="2800" i="1" dirty="0" smtClean="0">
                <a:latin typeface="Helvetica Neue"/>
                <a:cs typeface="Helvetica Neue"/>
              </a:rPr>
              <a:t>back is </a:t>
            </a:r>
            <a:r>
              <a:rPr lang="en-GB" sz="2800" i="1" dirty="0">
                <a:latin typeface="Helvetica Neue"/>
                <a:cs typeface="Helvetica Neue"/>
              </a:rPr>
              <a:t>the technology and the quality </a:t>
            </a:r>
            <a:r>
              <a:rPr lang="en-GB" sz="2800" i="1" dirty="0" smtClean="0">
                <a:latin typeface="Helvetica Neue"/>
                <a:cs typeface="Helvetica Neue"/>
              </a:rPr>
              <a:t>of the </a:t>
            </a:r>
            <a:r>
              <a:rPr lang="en-GB" sz="2800" i="1" dirty="0">
                <a:latin typeface="Helvetica Neue"/>
                <a:cs typeface="Helvetica Neue"/>
              </a:rPr>
              <a:t>output and where I am now and </a:t>
            </a:r>
            <a:r>
              <a:rPr lang="en-GB" sz="2800" i="1" dirty="0" smtClean="0">
                <a:latin typeface="Helvetica Neue"/>
                <a:cs typeface="Helvetica Neue"/>
              </a:rPr>
              <a:t>where </a:t>
            </a:r>
            <a:r>
              <a:rPr lang="en-GB" sz="2800" i="1" dirty="0">
                <a:latin typeface="Helvetica Neue"/>
                <a:cs typeface="Helvetica Neue"/>
              </a:rPr>
              <a:t>I need to be in terms of </a:t>
            </a:r>
            <a:r>
              <a:rPr lang="en-GB" sz="2800" i="1" dirty="0" smtClean="0">
                <a:latin typeface="Helvetica Neue"/>
                <a:cs typeface="Helvetica Neue"/>
              </a:rPr>
              <a:t>my skill </a:t>
            </a:r>
            <a:r>
              <a:rPr lang="en-GB" sz="2800" i="1" dirty="0">
                <a:latin typeface="Helvetica Neue"/>
                <a:cs typeface="Helvetica Neue"/>
              </a:rPr>
              <a:t>level to produce good quality </a:t>
            </a:r>
            <a:r>
              <a:rPr lang="en-GB" sz="2800" i="1" dirty="0" smtClean="0">
                <a:latin typeface="Helvetica Neue"/>
                <a:cs typeface="Helvetica Neue"/>
              </a:rPr>
              <a:t>online material </a:t>
            </a:r>
            <a:r>
              <a:rPr lang="en-GB" sz="2800" i="1" dirty="0">
                <a:latin typeface="Helvetica Neue"/>
                <a:cs typeface="Helvetica Neue"/>
              </a:rPr>
              <a:t>– and that is all.  There</a:t>
            </a:r>
          </a:p>
          <a:p>
            <a:pPr marL="0" indent="0">
              <a:spcBef>
                <a:spcPts val="0"/>
              </a:spcBef>
              <a:buNone/>
            </a:pPr>
            <a:r>
              <a:rPr lang="en-GB" sz="2800" i="1" dirty="0">
                <a:latin typeface="Helvetica Neue"/>
                <a:cs typeface="Helvetica Neue"/>
              </a:rPr>
              <a:t>is no philosophical barrier for me or for</a:t>
            </a:r>
          </a:p>
          <a:p>
            <a:pPr marL="0" indent="0">
              <a:spcBef>
                <a:spcPts val="0"/>
              </a:spcBef>
              <a:buNone/>
            </a:pPr>
            <a:r>
              <a:rPr lang="en-GB" sz="2800" i="1" dirty="0">
                <a:latin typeface="Helvetica Neue"/>
                <a:cs typeface="Helvetica Neue"/>
              </a:rPr>
              <a:t>many people I know.</a:t>
            </a:r>
            <a:r>
              <a:rPr lang="en-GB" sz="2800" i="1" dirty="0" smtClean="0">
                <a:latin typeface="Helvetica Neue"/>
                <a:cs typeface="Helvetica Neue"/>
              </a:rPr>
              <a:t>”</a:t>
            </a:r>
          </a:p>
          <a:p>
            <a:pPr marL="0" indent="0">
              <a:spcBef>
                <a:spcPts val="0"/>
              </a:spcBef>
              <a:buNone/>
            </a:pPr>
            <a:endParaRPr lang="en-GB" sz="2800" i="1" dirty="0">
              <a:latin typeface="Helvetica Neue"/>
              <a:cs typeface="Helvetica Neue"/>
            </a:endParaRPr>
          </a:p>
          <a:p>
            <a:pPr marL="0" indent="0">
              <a:spcBef>
                <a:spcPts val="0"/>
              </a:spcBef>
              <a:buNone/>
            </a:pPr>
            <a:r>
              <a:rPr lang="en-GB" sz="2800" i="1" dirty="0" smtClean="0">
                <a:latin typeface="Helvetica Neue"/>
                <a:cs typeface="Helvetica Neue"/>
              </a:rPr>
              <a:t>Language Centre Lecturer</a:t>
            </a:r>
            <a:endParaRPr lang="en-GB" sz="2800" i="1" dirty="0">
              <a:latin typeface="Helvetica Neue"/>
              <a:cs typeface="Helvetica Neue"/>
            </a:endParaRPr>
          </a:p>
        </p:txBody>
      </p:sp>
      <p:sp>
        <p:nvSpPr>
          <p:cNvPr id="8" name="Right Triangle 7"/>
          <p:cNvSpPr/>
          <p:nvPr/>
        </p:nvSpPr>
        <p:spPr>
          <a:xfrm rot="16200000">
            <a:off x="3383868" y="1125252"/>
            <a:ext cx="2376264" cy="9144000"/>
          </a:xfrm>
          <a:prstGeom prst="rtTriangle">
            <a:avLst/>
          </a:prstGeom>
          <a:solidFill>
            <a:srgbClr val="A2000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0" y="5949280"/>
            <a:ext cx="9144000" cy="908720"/>
          </a:xfrm>
          <a:prstGeom prst="rect">
            <a:avLst/>
          </a:prstGeom>
          <a:solidFill>
            <a:schemeClr val="tx1"/>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55246027"/>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nary.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 y="0"/>
            <a:ext cx="9312901" cy="6957392"/>
          </a:xfrm>
          <a:prstGeom prst="rect">
            <a:avLst/>
          </a:prstGeom>
        </p:spPr>
      </p:pic>
      <p:pic>
        <p:nvPicPr>
          <p:cNvPr id="4" name="Picture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940152" y="1628800"/>
            <a:ext cx="2428512" cy="635972"/>
          </a:xfrm>
          <a:prstGeom prst="rect">
            <a:avLst/>
          </a:prstGeom>
        </p:spPr>
      </p:pic>
      <p:sp>
        <p:nvSpPr>
          <p:cNvPr id="2" name="TextBox 1"/>
          <p:cNvSpPr txBox="1"/>
          <p:nvPr/>
        </p:nvSpPr>
        <p:spPr>
          <a:xfrm>
            <a:off x="5796136" y="908720"/>
            <a:ext cx="1409961" cy="707886"/>
          </a:xfrm>
          <a:prstGeom prst="rect">
            <a:avLst/>
          </a:prstGeom>
          <a:noFill/>
        </p:spPr>
        <p:txBody>
          <a:bodyPr wrap="none" rtlCol="0">
            <a:spAutoFit/>
          </a:bodyPr>
          <a:lstStyle/>
          <a:p>
            <a:r>
              <a:rPr lang="en-US" sz="4000" b="1" dirty="0">
                <a:solidFill>
                  <a:srgbClr val="FFFFFF"/>
                </a:solidFill>
              </a:rPr>
              <a:t>o</a:t>
            </a:r>
            <a:r>
              <a:rPr lang="en-US" sz="4000" b="1" dirty="0" smtClean="0">
                <a:solidFill>
                  <a:srgbClr val="FFFFFF"/>
                </a:solidFill>
              </a:rPr>
              <a:t>pen</a:t>
            </a:r>
            <a:endParaRPr lang="en-US" sz="4000" b="1" dirty="0">
              <a:solidFill>
                <a:srgbClr val="FFFFFF"/>
              </a:solidFill>
            </a:endParaRPr>
          </a:p>
        </p:txBody>
      </p:sp>
    </p:spTree>
    <p:extLst>
      <p:ext uri="{BB962C8B-B14F-4D97-AF65-F5344CB8AC3E}">
        <p14:creationId xmlns:p14="http://schemas.microsoft.com/office/powerpoint/2010/main" val="303052712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Triangle 4"/>
          <p:cNvSpPr/>
          <p:nvPr/>
        </p:nvSpPr>
        <p:spPr>
          <a:xfrm>
            <a:off x="0" y="4941168"/>
            <a:ext cx="7164288" cy="1934308"/>
          </a:xfrm>
          <a:prstGeom prst="rtTriangle">
            <a:avLst/>
          </a:prstGeom>
          <a:solidFill>
            <a:srgbClr val="96999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ight Triangle 5"/>
          <p:cNvSpPr/>
          <p:nvPr/>
        </p:nvSpPr>
        <p:spPr>
          <a:xfrm rot="16200000">
            <a:off x="2987824" y="729208"/>
            <a:ext cx="3168352" cy="9144000"/>
          </a:xfrm>
          <a:prstGeom prst="rtTriangle">
            <a:avLst/>
          </a:prstGeom>
          <a:solidFill>
            <a:srgbClr val="A2000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95536" y="260648"/>
            <a:ext cx="6635080" cy="4176464"/>
          </a:xfrm>
        </p:spPr>
        <p:txBody>
          <a:bodyPr/>
          <a:lstStyle/>
          <a:p>
            <a:pPr marL="0">
              <a:buNone/>
            </a:pPr>
            <a:r>
              <a:rPr lang="en-US" dirty="0" smtClean="0"/>
              <a:t>In conclusion…</a:t>
            </a:r>
          </a:p>
          <a:p>
            <a:pPr marL="0">
              <a:buNone/>
            </a:pPr>
            <a:r>
              <a:rPr lang="en-US" sz="2800" dirty="0" smtClean="0"/>
              <a:t>Open </a:t>
            </a:r>
            <a:r>
              <a:rPr lang="en-US" sz="2800" dirty="0"/>
              <a:t>educational practice, as part of the change brought by rapid technological developments, challenges fundamentally the purpose and value of Higher Education (HE</a:t>
            </a:r>
            <a:r>
              <a:rPr lang="en-US" sz="2800" dirty="0" smtClean="0"/>
              <a:t>) and the role and identity of the teacher.  </a:t>
            </a:r>
            <a:r>
              <a:rPr lang="en-US" sz="2800" dirty="0"/>
              <a:t>The HE sector may choose to respond by transforming in the face of this change or stand by and be disrupted by it. </a:t>
            </a:r>
          </a:p>
          <a:p>
            <a:pPr>
              <a:buNone/>
            </a:pPr>
            <a:endParaRPr lang="en-US" sz="1600" dirty="0">
              <a:latin typeface="Helvetica Neue"/>
              <a:cs typeface="Helvetica Neue"/>
            </a:endParaRPr>
          </a:p>
        </p:txBody>
      </p:sp>
      <p:sp>
        <p:nvSpPr>
          <p:cNvPr id="7" name="Rectangle 6"/>
          <p:cNvSpPr/>
          <p:nvPr/>
        </p:nvSpPr>
        <p:spPr>
          <a:xfrm>
            <a:off x="0" y="5949280"/>
            <a:ext cx="9144000" cy="908720"/>
          </a:xfrm>
          <a:prstGeom prst="rect">
            <a:avLst/>
          </a:prstGeom>
          <a:solidFill>
            <a:schemeClr val="tx1"/>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71570335"/>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Triangle 4"/>
          <p:cNvSpPr/>
          <p:nvPr/>
        </p:nvSpPr>
        <p:spPr>
          <a:xfrm>
            <a:off x="0" y="4941168"/>
            <a:ext cx="7164288" cy="1934308"/>
          </a:xfrm>
          <a:prstGeom prst="rtTriangle">
            <a:avLst/>
          </a:prstGeom>
          <a:solidFill>
            <a:srgbClr val="96999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ight Triangle 5"/>
          <p:cNvSpPr/>
          <p:nvPr/>
        </p:nvSpPr>
        <p:spPr>
          <a:xfrm rot="16200000">
            <a:off x="2411760" y="153144"/>
            <a:ext cx="4320480" cy="9144000"/>
          </a:xfrm>
          <a:prstGeom prst="rtTriangle">
            <a:avLst/>
          </a:prstGeom>
          <a:solidFill>
            <a:srgbClr val="A2000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95536" y="260648"/>
            <a:ext cx="6635080" cy="4176464"/>
          </a:xfrm>
        </p:spPr>
        <p:txBody>
          <a:bodyPr/>
          <a:lstStyle/>
          <a:p>
            <a:pPr marL="0">
              <a:buNone/>
            </a:pPr>
            <a:r>
              <a:rPr lang="en-US" dirty="0" smtClean="0"/>
              <a:t>In conclusion…</a:t>
            </a:r>
          </a:p>
          <a:p>
            <a:pPr marL="0">
              <a:buNone/>
            </a:pPr>
            <a:r>
              <a:rPr lang="en-US" sz="2800" dirty="0" smtClean="0"/>
              <a:t>Open </a:t>
            </a:r>
            <a:r>
              <a:rPr lang="en-US" sz="2800" dirty="0"/>
              <a:t>educational practice, as part of the change brought by rapid technological developments, challenges fundamentally the purpose and value of Higher Education (HE).  The HE sector may choose to respond by transforming in the face of this change or stand by and be disrupted by it. </a:t>
            </a:r>
          </a:p>
          <a:p>
            <a:pPr>
              <a:buNone/>
            </a:pPr>
            <a:endParaRPr lang="en-US" sz="1600" dirty="0">
              <a:latin typeface="Helvetica Neue"/>
              <a:cs typeface="Helvetica Neue"/>
            </a:endParaRPr>
          </a:p>
        </p:txBody>
      </p:sp>
      <p:sp>
        <p:nvSpPr>
          <p:cNvPr id="7" name="Rectangle 6"/>
          <p:cNvSpPr/>
          <p:nvPr/>
        </p:nvSpPr>
        <p:spPr>
          <a:xfrm>
            <a:off x="0" y="5949280"/>
            <a:ext cx="9144000" cy="908720"/>
          </a:xfrm>
          <a:prstGeom prst="rect">
            <a:avLst/>
          </a:prstGeom>
          <a:solidFill>
            <a:schemeClr val="tx1"/>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8535972"/>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1785918" y="1714488"/>
            <a:ext cx="5214974" cy="3970318"/>
          </a:xfrm>
          <a:prstGeom prst="rect">
            <a:avLst/>
          </a:prstGeom>
          <a:noFill/>
        </p:spPr>
        <p:txBody>
          <a:bodyPr wrap="square" rtlCol="0">
            <a:spAutoFit/>
          </a:bodyPr>
          <a:lstStyle/>
          <a:p>
            <a:pPr algn="ctr"/>
            <a:r>
              <a:rPr lang="en-GB" sz="2800" i="1" dirty="0" smtClean="0">
                <a:solidFill>
                  <a:srgbClr val="FFFFFF"/>
                </a:solidFill>
                <a:latin typeface="Helvetica Neue Light"/>
                <a:cs typeface="Helvetica Neue Light"/>
              </a:rPr>
              <a:t>“It’s about justifying to students when you show them the resources that’s a powerful way of showing how good we are... Prowess and confidence that we’re comfortable showing what we can do.”</a:t>
            </a:r>
          </a:p>
          <a:p>
            <a:pPr algn="ctr"/>
            <a:endParaRPr lang="en-GB" sz="2800" dirty="0" smtClean="0">
              <a:solidFill>
                <a:srgbClr val="FFFFFF"/>
              </a:solidFill>
              <a:latin typeface="Helvetica Neue Light"/>
              <a:cs typeface="Helvetica Neue Light"/>
            </a:endParaRPr>
          </a:p>
          <a:p>
            <a:pPr algn="ctr"/>
            <a:r>
              <a:rPr lang="en-GB" sz="2800" dirty="0" smtClean="0">
                <a:solidFill>
                  <a:srgbClr val="FFFFFF"/>
                </a:solidFill>
                <a:latin typeface="Helvetica Neue Light"/>
                <a:cs typeface="Helvetica Neue Light"/>
              </a:rPr>
              <a:t> </a:t>
            </a:r>
            <a:r>
              <a:rPr lang="en-GB" sz="2800" dirty="0">
                <a:solidFill>
                  <a:srgbClr val="FFFFFF"/>
                </a:solidFill>
                <a:latin typeface="Helvetica Neue Light"/>
                <a:cs typeface="Helvetica Neue Light"/>
              </a:rPr>
              <a:t>L</a:t>
            </a:r>
            <a:r>
              <a:rPr lang="en-GB" sz="2800" dirty="0" smtClean="0">
                <a:solidFill>
                  <a:srgbClr val="FFFFFF"/>
                </a:solidFill>
                <a:latin typeface="Helvetica Neue Light"/>
                <a:cs typeface="Helvetica Neue Light"/>
              </a:rPr>
              <a:t>ecturer</a:t>
            </a:r>
            <a:endParaRPr lang="en-GB" sz="2800" dirty="0">
              <a:solidFill>
                <a:srgbClr val="FFFFFF"/>
              </a:solidFill>
              <a:latin typeface="Helvetica Neue Light"/>
              <a:cs typeface="Helvetica Neue Light"/>
            </a:endParaRPr>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1785918" y="2357430"/>
            <a:ext cx="5214974" cy="2246769"/>
          </a:xfrm>
          <a:prstGeom prst="rect">
            <a:avLst/>
          </a:prstGeom>
          <a:noFill/>
        </p:spPr>
        <p:txBody>
          <a:bodyPr wrap="square" rtlCol="0">
            <a:spAutoFit/>
          </a:bodyPr>
          <a:lstStyle/>
          <a:p>
            <a:pPr algn="ctr"/>
            <a:r>
              <a:rPr lang="en-GB" sz="2800" i="1" dirty="0" smtClean="0">
                <a:solidFill>
                  <a:srgbClr val="FFFFFF"/>
                </a:solidFill>
                <a:latin typeface="Helvetica Neue Light"/>
                <a:cs typeface="Helvetica Neue Light"/>
              </a:rPr>
              <a:t>“It prompted me to think differently, to step back and reconsider a lot of things.”</a:t>
            </a:r>
          </a:p>
          <a:p>
            <a:pPr algn="ctr"/>
            <a:endParaRPr lang="en-GB" sz="2800" dirty="0" smtClean="0">
              <a:solidFill>
                <a:srgbClr val="FFFFFF"/>
              </a:solidFill>
              <a:latin typeface="Helvetica Neue Light"/>
              <a:cs typeface="Helvetica Neue Light"/>
            </a:endParaRPr>
          </a:p>
          <a:p>
            <a:pPr algn="ctr"/>
            <a:r>
              <a:rPr lang="en-GB" sz="2800" dirty="0" smtClean="0">
                <a:solidFill>
                  <a:srgbClr val="FFFFFF"/>
                </a:solidFill>
                <a:latin typeface="Helvetica Neue Light"/>
                <a:cs typeface="Helvetica Neue Light"/>
              </a:rPr>
              <a:t>Visual Studies Lecturer</a:t>
            </a:r>
            <a:endParaRPr lang="en-GB" sz="2800" dirty="0">
              <a:solidFill>
                <a:srgbClr val="FFFFFF"/>
              </a:solidFill>
              <a:latin typeface="Helvetica Neue Light"/>
              <a:cs typeface="Helvetica Neue Light"/>
            </a:endParaRPr>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1785918" y="2357430"/>
            <a:ext cx="5214974" cy="3108544"/>
          </a:xfrm>
          <a:prstGeom prst="rect">
            <a:avLst/>
          </a:prstGeom>
          <a:noFill/>
        </p:spPr>
        <p:txBody>
          <a:bodyPr wrap="square" rtlCol="0">
            <a:spAutoFit/>
          </a:bodyPr>
          <a:lstStyle/>
          <a:p>
            <a:pPr algn="ctr"/>
            <a:r>
              <a:rPr lang="en-GB" sz="2800" i="1" dirty="0" smtClean="0">
                <a:solidFill>
                  <a:srgbClr val="FFFFFF"/>
                </a:solidFill>
                <a:latin typeface="Helvetica Neue Light"/>
                <a:cs typeface="Helvetica Neue Light"/>
              </a:rPr>
              <a:t>“[I have a] sense of belonging to a larger community... wider views than my own situation.  </a:t>
            </a:r>
          </a:p>
          <a:p>
            <a:pPr algn="ctr"/>
            <a:r>
              <a:rPr lang="en-GB" sz="2800" i="1" dirty="0" smtClean="0">
                <a:solidFill>
                  <a:srgbClr val="FFFFFF"/>
                </a:solidFill>
                <a:latin typeface="Helvetica Neue Light"/>
                <a:cs typeface="Helvetica Neue Light"/>
              </a:rPr>
              <a:t>I feel enlarged by the experience...”</a:t>
            </a:r>
          </a:p>
          <a:p>
            <a:pPr algn="ctr"/>
            <a:endParaRPr lang="en-GB" sz="2800" dirty="0" smtClean="0">
              <a:solidFill>
                <a:srgbClr val="FFFFFF"/>
              </a:solidFill>
              <a:latin typeface="Helvetica Neue Light"/>
              <a:cs typeface="Helvetica Neue Light"/>
            </a:endParaRPr>
          </a:p>
          <a:p>
            <a:pPr algn="ctr"/>
            <a:r>
              <a:rPr lang="en-GB" sz="2800" dirty="0" smtClean="0">
                <a:solidFill>
                  <a:srgbClr val="FFFFFF"/>
                </a:solidFill>
                <a:latin typeface="Helvetica Neue Light"/>
                <a:cs typeface="Helvetica Neue Light"/>
              </a:rPr>
              <a:t>Ceramics Lecturer</a:t>
            </a:r>
            <a:endParaRPr lang="en-GB" sz="2800" dirty="0">
              <a:solidFill>
                <a:srgbClr val="FFFFFF"/>
              </a:solidFill>
              <a:latin typeface="Helvetica Neue Light"/>
              <a:cs typeface="Helvetica Neue Light"/>
            </a:endParaRPr>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92080" y="5949280"/>
            <a:ext cx="2428512" cy="635972"/>
          </a:xfrm>
          <a:prstGeom prst="rect">
            <a:avLst/>
          </a:prstGeom>
        </p:spPr>
      </p:pic>
      <p:pic>
        <p:nvPicPr>
          <p:cNvPr id="2" name="Picture 1" descr="{5D1F17ED-BEA2-4AFD-BE84-00FAF85CABD6}JISCLogoeps.eps"/>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491880" y="6093296"/>
            <a:ext cx="1120207" cy="588391"/>
          </a:xfrm>
          <a:prstGeom prst="rect">
            <a:avLst/>
          </a:prstGeom>
        </p:spPr>
      </p:pic>
      <p:cxnSp>
        <p:nvCxnSpPr>
          <p:cNvPr id="5" name="Straight Connector 4"/>
          <p:cNvCxnSpPr/>
          <p:nvPr/>
        </p:nvCxnSpPr>
        <p:spPr>
          <a:xfrm flipV="1">
            <a:off x="5004048" y="6093296"/>
            <a:ext cx="0" cy="576064"/>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pic>
        <p:nvPicPr>
          <p:cNvPr id="7" name="Picture 6" descr="HEA_generic_reverse_logo_PNG.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763688" y="5733256"/>
            <a:ext cx="993983" cy="979179"/>
          </a:xfrm>
          <a:prstGeom prst="rect">
            <a:avLst/>
          </a:prstGeom>
        </p:spPr>
      </p:pic>
      <p:cxnSp>
        <p:nvCxnSpPr>
          <p:cNvPr id="8" name="Straight Connector 7"/>
          <p:cNvCxnSpPr/>
          <p:nvPr/>
        </p:nvCxnSpPr>
        <p:spPr>
          <a:xfrm flipV="1">
            <a:off x="3131840" y="6093296"/>
            <a:ext cx="0" cy="576064"/>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1785918" y="1714488"/>
            <a:ext cx="5214974" cy="3108544"/>
          </a:xfrm>
          <a:prstGeom prst="rect">
            <a:avLst/>
          </a:prstGeom>
          <a:noFill/>
        </p:spPr>
        <p:txBody>
          <a:bodyPr wrap="square" rtlCol="0">
            <a:spAutoFit/>
          </a:bodyPr>
          <a:lstStyle/>
          <a:p>
            <a:pPr algn="ctr"/>
            <a:r>
              <a:rPr lang="en-GB" sz="2800" dirty="0" smtClean="0">
                <a:solidFill>
                  <a:srgbClr val="FFFFFF"/>
                </a:solidFill>
                <a:latin typeface="Helvetica Neue Light"/>
                <a:cs typeface="Helvetica Neue Light"/>
              </a:rPr>
              <a:t>John Casey</a:t>
            </a:r>
          </a:p>
          <a:p>
            <a:pPr algn="ctr"/>
            <a:endParaRPr lang="en-GB" sz="2800" dirty="0">
              <a:solidFill>
                <a:srgbClr val="FFFFFF"/>
              </a:solidFill>
              <a:latin typeface="Helvetica Neue Light"/>
              <a:cs typeface="Helvetica Neue Light"/>
            </a:endParaRPr>
          </a:p>
          <a:p>
            <a:pPr algn="ctr"/>
            <a:r>
              <a:rPr lang="en-GB" sz="2800" dirty="0" smtClean="0">
                <a:solidFill>
                  <a:srgbClr val="FFFFFF"/>
                </a:solidFill>
                <a:latin typeface="Helvetica Neue Light"/>
                <a:cs typeface="Helvetica Neue Light"/>
              </a:rPr>
              <a:t>Siobhan Clay</a:t>
            </a:r>
          </a:p>
          <a:p>
            <a:pPr algn="ctr"/>
            <a:endParaRPr lang="en-GB" sz="2800" dirty="0" smtClean="0">
              <a:solidFill>
                <a:srgbClr val="FFFFFF"/>
              </a:solidFill>
              <a:latin typeface="Helvetica Neue Light"/>
              <a:cs typeface="Helvetica Neue Light"/>
            </a:endParaRPr>
          </a:p>
          <a:p>
            <a:pPr algn="ctr"/>
            <a:r>
              <a:rPr lang="en-GB" sz="2800" dirty="0" smtClean="0">
                <a:solidFill>
                  <a:srgbClr val="FFFFFF"/>
                </a:solidFill>
                <a:latin typeface="Helvetica Neue Light"/>
                <a:cs typeface="Helvetica Neue Light"/>
              </a:rPr>
              <a:t>Chris Follows</a:t>
            </a:r>
          </a:p>
          <a:p>
            <a:pPr algn="ctr"/>
            <a:endParaRPr lang="en-GB" sz="2800" dirty="0" smtClean="0">
              <a:solidFill>
                <a:srgbClr val="FFFFFF"/>
              </a:solidFill>
              <a:latin typeface="Helvetica Neue Light"/>
              <a:cs typeface="Helvetica Neue Light"/>
            </a:endParaRPr>
          </a:p>
          <a:p>
            <a:pPr algn="ctr"/>
            <a:r>
              <a:rPr lang="en-GB" sz="2800" dirty="0" smtClean="0">
                <a:solidFill>
                  <a:srgbClr val="FFFFFF"/>
                </a:solidFill>
                <a:latin typeface="Helvetica Neue Light"/>
                <a:cs typeface="Helvetica Neue Light"/>
              </a:rPr>
              <a:t>Lindsay Jordan</a:t>
            </a:r>
          </a:p>
        </p:txBody>
      </p:sp>
      <p:sp>
        <p:nvSpPr>
          <p:cNvPr id="10" name="Title 1"/>
          <p:cNvSpPr txBox="1">
            <a:spLocks/>
          </p:cNvSpPr>
          <p:nvPr/>
        </p:nvSpPr>
        <p:spPr bwMode="auto">
          <a:xfrm>
            <a:off x="457200" y="274638"/>
            <a:ext cx="8229600" cy="1143000"/>
          </a:xfrm>
          <a:prstGeom prst="rect">
            <a:avLst/>
          </a:prstGeom>
          <a:noFill/>
          <a:ln>
            <a:miter lim="800000"/>
            <a:headEnd/>
            <a:tailEnd/>
          </a:ln>
        </p:spPr>
        <p:txBody>
          <a:bodyPr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4400">
                <a:solidFill>
                  <a:schemeClr val="tx2"/>
                </a:solidFill>
                <a:latin typeface="+mj-lt"/>
                <a:ea typeface="+mj-ea"/>
                <a:cs typeface="ＭＳ Ｐゴシック" charset="0"/>
              </a:defRPr>
            </a:lvl1pPr>
            <a:lvl2pPr algn="l"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l"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l"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l"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l" rtl="0" fontAlgn="base">
              <a:spcBef>
                <a:spcPct val="0"/>
              </a:spcBef>
              <a:spcAft>
                <a:spcPct val="0"/>
              </a:spcAft>
              <a:defRPr sz="4400">
                <a:solidFill>
                  <a:schemeClr val="tx2"/>
                </a:solidFill>
                <a:latin typeface="Arial" charset="0"/>
                <a:ea typeface="ＭＳ Ｐゴシック" charset="0"/>
              </a:defRPr>
            </a:lvl6pPr>
            <a:lvl7pPr marL="914400" algn="l" rtl="0" fontAlgn="base">
              <a:spcBef>
                <a:spcPct val="0"/>
              </a:spcBef>
              <a:spcAft>
                <a:spcPct val="0"/>
              </a:spcAft>
              <a:defRPr sz="4400">
                <a:solidFill>
                  <a:schemeClr val="tx2"/>
                </a:solidFill>
                <a:latin typeface="Arial" charset="0"/>
                <a:ea typeface="ＭＳ Ｐゴシック" charset="0"/>
              </a:defRPr>
            </a:lvl7pPr>
            <a:lvl8pPr marL="1371600" algn="l" rtl="0" fontAlgn="base">
              <a:spcBef>
                <a:spcPct val="0"/>
              </a:spcBef>
              <a:spcAft>
                <a:spcPct val="0"/>
              </a:spcAft>
              <a:defRPr sz="4400">
                <a:solidFill>
                  <a:schemeClr val="tx2"/>
                </a:solidFill>
                <a:latin typeface="Arial" charset="0"/>
                <a:ea typeface="ＭＳ Ｐゴシック" charset="0"/>
              </a:defRPr>
            </a:lvl8pPr>
            <a:lvl9pPr marL="1828800" algn="l" rtl="0" fontAlgn="base">
              <a:spcBef>
                <a:spcPct val="0"/>
              </a:spcBef>
              <a:spcAft>
                <a:spcPct val="0"/>
              </a:spcAft>
              <a:defRPr sz="4400">
                <a:solidFill>
                  <a:schemeClr val="tx2"/>
                </a:solidFill>
                <a:latin typeface="Arial" charset="0"/>
                <a:ea typeface="ＭＳ Ｐゴシック" charset="0"/>
              </a:defRPr>
            </a:lvl9pPr>
          </a:lstStyle>
          <a:p>
            <a:r>
              <a:rPr lang="en-GB" sz="2400" b="1" dirty="0">
                <a:solidFill>
                  <a:srgbClr val="FFFFFF"/>
                </a:solidFill>
                <a:latin typeface="Helvetica Neue"/>
                <a:cs typeface="Helvetica Neue"/>
              </a:rPr>
              <a:t>ACKNOWELEDGEMENTS</a:t>
            </a: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84063" t="59491" r="1483" b="7176"/>
          <a:stretch/>
        </p:blipFill>
        <p:spPr>
          <a:xfrm>
            <a:off x="4860032" y="1872208"/>
            <a:ext cx="534334" cy="1221334"/>
          </a:xfrm>
          <a:prstGeom prst="rect">
            <a:avLst/>
          </a:prstGeom>
        </p:spPr>
      </p:pic>
      <p:pic>
        <p:nvPicPr>
          <p:cNvPr id="5" name="Picture 4"/>
          <p:cNvPicPr>
            <a:picLocks noChangeAspect="1"/>
          </p:cNvPicPr>
          <p:nvPr/>
        </p:nvPicPr>
        <p:blipFill rotWithShape="1">
          <a:blip r:embed="rId3"/>
          <a:srcRect t="2083" r="52187" b="7176"/>
          <a:stretch/>
        </p:blipFill>
        <p:spPr>
          <a:xfrm>
            <a:off x="2411760" y="2636912"/>
            <a:ext cx="576064" cy="1083576"/>
          </a:xfrm>
          <a:prstGeom prst="rect">
            <a:avLst/>
          </a:prstGeom>
        </p:spPr>
      </p:pic>
      <p:pic>
        <p:nvPicPr>
          <p:cNvPr id="6" name="Picture 5"/>
          <p:cNvPicPr>
            <a:picLocks noChangeAspect="1"/>
          </p:cNvPicPr>
          <p:nvPr/>
        </p:nvPicPr>
        <p:blipFill rotWithShape="1">
          <a:blip r:embed="rId3"/>
          <a:srcRect l="84063" t="59491" r="1483" b="7176"/>
          <a:stretch/>
        </p:blipFill>
        <p:spPr>
          <a:xfrm>
            <a:off x="5436096" y="1872208"/>
            <a:ext cx="534334" cy="1221334"/>
          </a:xfrm>
          <a:prstGeom prst="rect">
            <a:avLst/>
          </a:prstGeom>
        </p:spPr>
      </p:pic>
      <p:pic>
        <p:nvPicPr>
          <p:cNvPr id="7" name="Picture 6"/>
          <p:cNvPicPr>
            <a:picLocks noChangeAspect="1"/>
          </p:cNvPicPr>
          <p:nvPr/>
        </p:nvPicPr>
        <p:blipFill rotWithShape="1">
          <a:blip r:embed="rId3"/>
          <a:srcRect l="84063" t="59491" r="1483" b="7176"/>
          <a:stretch/>
        </p:blipFill>
        <p:spPr>
          <a:xfrm>
            <a:off x="5004048" y="3212976"/>
            <a:ext cx="534334" cy="1221334"/>
          </a:xfrm>
          <a:prstGeom prst="rect">
            <a:avLst/>
          </a:prstGeom>
        </p:spPr>
      </p:pic>
      <p:pic>
        <p:nvPicPr>
          <p:cNvPr id="9" name="Picture 8"/>
          <p:cNvPicPr>
            <a:picLocks noChangeAspect="1"/>
          </p:cNvPicPr>
          <p:nvPr/>
        </p:nvPicPr>
        <p:blipFill rotWithShape="1">
          <a:blip r:embed="rId3"/>
          <a:srcRect l="84063" t="59491" r="1483" b="7176"/>
          <a:stretch/>
        </p:blipFill>
        <p:spPr>
          <a:xfrm>
            <a:off x="6084168" y="2060848"/>
            <a:ext cx="534334" cy="1221334"/>
          </a:xfrm>
          <a:prstGeom prst="rect">
            <a:avLst/>
          </a:prstGeom>
        </p:spPr>
      </p:pic>
      <p:pic>
        <p:nvPicPr>
          <p:cNvPr id="11" name="Picture 10"/>
          <p:cNvPicPr>
            <a:picLocks noChangeAspect="1"/>
          </p:cNvPicPr>
          <p:nvPr/>
        </p:nvPicPr>
        <p:blipFill rotWithShape="1">
          <a:blip r:embed="rId3"/>
          <a:srcRect l="84063" t="59491" r="1483" b="7176"/>
          <a:stretch/>
        </p:blipFill>
        <p:spPr>
          <a:xfrm>
            <a:off x="4139952" y="1872208"/>
            <a:ext cx="534334" cy="1221334"/>
          </a:xfrm>
          <a:prstGeom prst="rect">
            <a:avLst/>
          </a:prstGeom>
        </p:spPr>
      </p:pic>
      <p:pic>
        <p:nvPicPr>
          <p:cNvPr id="8" name="Picture 7"/>
          <p:cNvPicPr>
            <a:picLocks noChangeAspect="1"/>
          </p:cNvPicPr>
          <p:nvPr/>
        </p:nvPicPr>
        <p:blipFill rotWithShape="1">
          <a:blip r:embed="rId3"/>
          <a:srcRect l="84063" t="59491" r="1483" b="7176"/>
          <a:stretch/>
        </p:blipFill>
        <p:spPr>
          <a:xfrm>
            <a:off x="5580112" y="3140968"/>
            <a:ext cx="534334" cy="1221334"/>
          </a:xfrm>
          <a:prstGeom prst="rect">
            <a:avLst/>
          </a:prstGeom>
        </p:spPr>
      </p:pic>
      <p:pic>
        <p:nvPicPr>
          <p:cNvPr id="10" name="Picture 9"/>
          <p:cNvPicPr>
            <a:picLocks noChangeAspect="1"/>
          </p:cNvPicPr>
          <p:nvPr/>
        </p:nvPicPr>
        <p:blipFill rotWithShape="1">
          <a:blip r:embed="rId3"/>
          <a:srcRect l="84063" t="59491" r="1483" b="7176"/>
          <a:stretch/>
        </p:blipFill>
        <p:spPr>
          <a:xfrm>
            <a:off x="4427984" y="3068960"/>
            <a:ext cx="534334" cy="1221334"/>
          </a:xfrm>
          <a:prstGeom prst="rect">
            <a:avLst/>
          </a:prstGeom>
        </p:spPr>
      </p:pic>
      <p:cxnSp>
        <p:nvCxnSpPr>
          <p:cNvPr id="27" name="Straight Connector 26"/>
          <p:cNvCxnSpPr/>
          <p:nvPr/>
        </p:nvCxnSpPr>
        <p:spPr>
          <a:xfrm flipV="1">
            <a:off x="3203848" y="2492896"/>
            <a:ext cx="792088" cy="50405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3131840" y="3573016"/>
            <a:ext cx="1080120" cy="21602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flipV="1">
            <a:off x="3203848" y="2852936"/>
            <a:ext cx="864096" cy="43204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3203848" y="3356992"/>
            <a:ext cx="1224136" cy="7200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48" name="TextBox 47"/>
          <p:cNvSpPr txBox="1"/>
          <p:nvPr/>
        </p:nvSpPr>
        <p:spPr>
          <a:xfrm>
            <a:off x="5148064" y="6165304"/>
            <a:ext cx="3801041" cy="369332"/>
          </a:xfrm>
          <a:prstGeom prst="rect">
            <a:avLst/>
          </a:prstGeom>
          <a:noFill/>
        </p:spPr>
        <p:txBody>
          <a:bodyPr wrap="none" rtlCol="0">
            <a:spAutoFit/>
          </a:bodyPr>
          <a:lstStyle/>
          <a:p>
            <a:r>
              <a:rPr lang="en-US" dirty="0"/>
              <a:t>http://</a:t>
            </a:r>
            <a:r>
              <a:rPr lang="en-US" dirty="0" err="1"/>
              <a:t>stickmancool.wordpress.com</a:t>
            </a:r>
            <a:r>
              <a:rPr lang="en-US" dirty="0"/>
              <a:t>/</a:t>
            </a:r>
          </a:p>
        </p:txBody>
      </p:sp>
    </p:spTree>
    <p:extLst>
      <p:ext uri="{BB962C8B-B14F-4D97-AF65-F5344CB8AC3E}">
        <p14:creationId xmlns:p14="http://schemas.microsoft.com/office/powerpoint/2010/main" val="231947650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84063" t="59491" r="1483" b="7176"/>
          <a:stretch/>
        </p:blipFill>
        <p:spPr>
          <a:xfrm>
            <a:off x="2555776" y="1556792"/>
            <a:ext cx="534334" cy="1221334"/>
          </a:xfrm>
          <a:prstGeom prst="rect">
            <a:avLst/>
          </a:prstGeom>
        </p:spPr>
      </p:pic>
      <p:pic>
        <p:nvPicPr>
          <p:cNvPr id="5" name="Picture 4"/>
          <p:cNvPicPr>
            <a:picLocks noChangeAspect="1"/>
          </p:cNvPicPr>
          <p:nvPr/>
        </p:nvPicPr>
        <p:blipFill rotWithShape="1">
          <a:blip r:embed="rId3"/>
          <a:srcRect l="84063" t="59491" r="1483" b="7176"/>
          <a:stretch/>
        </p:blipFill>
        <p:spPr>
          <a:xfrm>
            <a:off x="2987824" y="2132856"/>
            <a:ext cx="534334" cy="1221334"/>
          </a:xfrm>
          <a:prstGeom prst="rect">
            <a:avLst/>
          </a:prstGeom>
        </p:spPr>
      </p:pic>
      <p:pic>
        <p:nvPicPr>
          <p:cNvPr id="6" name="Picture 5"/>
          <p:cNvPicPr>
            <a:picLocks noChangeAspect="1"/>
          </p:cNvPicPr>
          <p:nvPr/>
        </p:nvPicPr>
        <p:blipFill rotWithShape="1">
          <a:blip r:embed="rId3"/>
          <a:srcRect l="84063" t="59491" r="1483" b="7176"/>
          <a:stretch/>
        </p:blipFill>
        <p:spPr>
          <a:xfrm>
            <a:off x="2411760" y="2996952"/>
            <a:ext cx="534334" cy="1221334"/>
          </a:xfrm>
          <a:prstGeom prst="rect">
            <a:avLst/>
          </a:prstGeom>
        </p:spPr>
      </p:pic>
      <p:pic>
        <p:nvPicPr>
          <p:cNvPr id="7" name="Picture 6"/>
          <p:cNvPicPr>
            <a:picLocks noChangeAspect="1"/>
          </p:cNvPicPr>
          <p:nvPr/>
        </p:nvPicPr>
        <p:blipFill rotWithShape="1">
          <a:blip r:embed="rId3"/>
          <a:srcRect l="84063" t="59491" r="1483" b="7176"/>
          <a:stretch/>
        </p:blipFill>
        <p:spPr>
          <a:xfrm>
            <a:off x="3563888" y="2204864"/>
            <a:ext cx="534334" cy="1221334"/>
          </a:xfrm>
          <a:prstGeom prst="rect">
            <a:avLst/>
          </a:prstGeom>
        </p:spPr>
      </p:pic>
      <p:pic>
        <p:nvPicPr>
          <p:cNvPr id="8" name="Picture 7"/>
          <p:cNvPicPr>
            <a:picLocks noChangeAspect="1"/>
          </p:cNvPicPr>
          <p:nvPr/>
        </p:nvPicPr>
        <p:blipFill rotWithShape="1">
          <a:blip r:embed="rId3"/>
          <a:srcRect l="84063" t="59491" r="1483" b="7176"/>
          <a:stretch/>
        </p:blipFill>
        <p:spPr>
          <a:xfrm>
            <a:off x="1691680" y="1340768"/>
            <a:ext cx="534334" cy="1221334"/>
          </a:xfrm>
          <a:prstGeom prst="rect">
            <a:avLst/>
          </a:prstGeom>
        </p:spPr>
      </p:pic>
      <p:pic>
        <p:nvPicPr>
          <p:cNvPr id="9" name="Picture 8"/>
          <p:cNvPicPr>
            <a:picLocks noChangeAspect="1"/>
          </p:cNvPicPr>
          <p:nvPr/>
        </p:nvPicPr>
        <p:blipFill rotWithShape="1">
          <a:blip r:embed="rId3"/>
          <a:srcRect l="84063" t="59491" r="1483" b="7176"/>
          <a:stretch/>
        </p:blipFill>
        <p:spPr>
          <a:xfrm>
            <a:off x="3203848" y="3645024"/>
            <a:ext cx="534334" cy="1221334"/>
          </a:xfrm>
          <a:prstGeom prst="rect">
            <a:avLst/>
          </a:prstGeom>
        </p:spPr>
      </p:pic>
      <p:pic>
        <p:nvPicPr>
          <p:cNvPr id="10" name="Picture 9"/>
          <p:cNvPicPr>
            <a:picLocks noChangeAspect="1"/>
          </p:cNvPicPr>
          <p:nvPr/>
        </p:nvPicPr>
        <p:blipFill rotWithShape="1">
          <a:blip r:embed="rId3"/>
          <a:srcRect l="84063" t="59491" r="1483" b="7176"/>
          <a:stretch/>
        </p:blipFill>
        <p:spPr>
          <a:xfrm>
            <a:off x="1763688" y="3212976"/>
            <a:ext cx="534334" cy="1221334"/>
          </a:xfrm>
          <a:prstGeom prst="rect">
            <a:avLst/>
          </a:prstGeom>
        </p:spPr>
      </p:pic>
      <p:pic>
        <p:nvPicPr>
          <p:cNvPr id="11" name="Picture 10"/>
          <p:cNvPicPr>
            <a:picLocks noChangeAspect="1"/>
          </p:cNvPicPr>
          <p:nvPr/>
        </p:nvPicPr>
        <p:blipFill rotWithShape="1">
          <a:blip r:embed="rId3"/>
          <a:srcRect l="84063" t="59491" r="1483" b="7176"/>
          <a:stretch/>
        </p:blipFill>
        <p:spPr>
          <a:xfrm>
            <a:off x="5940152" y="1268760"/>
            <a:ext cx="534334" cy="1221334"/>
          </a:xfrm>
          <a:prstGeom prst="rect">
            <a:avLst/>
          </a:prstGeom>
        </p:spPr>
      </p:pic>
      <p:pic>
        <p:nvPicPr>
          <p:cNvPr id="12" name="Picture 11"/>
          <p:cNvPicPr>
            <a:picLocks noChangeAspect="1"/>
          </p:cNvPicPr>
          <p:nvPr/>
        </p:nvPicPr>
        <p:blipFill rotWithShape="1">
          <a:blip r:embed="rId3"/>
          <a:srcRect l="84063" t="59491" r="1483" b="7176"/>
          <a:stretch/>
        </p:blipFill>
        <p:spPr>
          <a:xfrm>
            <a:off x="6516216" y="2492896"/>
            <a:ext cx="534334" cy="1221334"/>
          </a:xfrm>
          <a:prstGeom prst="rect">
            <a:avLst/>
          </a:prstGeom>
        </p:spPr>
      </p:pic>
      <p:pic>
        <p:nvPicPr>
          <p:cNvPr id="13" name="Picture 12"/>
          <p:cNvPicPr>
            <a:picLocks noChangeAspect="1"/>
          </p:cNvPicPr>
          <p:nvPr/>
        </p:nvPicPr>
        <p:blipFill rotWithShape="1">
          <a:blip r:embed="rId3"/>
          <a:srcRect l="84063" t="59491" r="1483" b="7176"/>
          <a:stretch/>
        </p:blipFill>
        <p:spPr>
          <a:xfrm>
            <a:off x="6012160" y="3933056"/>
            <a:ext cx="534334" cy="1221334"/>
          </a:xfrm>
          <a:prstGeom prst="rect">
            <a:avLst/>
          </a:prstGeom>
        </p:spPr>
      </p:pic>
      <p:pic>
        <p:nvPicPr>
          <p:cNvPr id="14" name="Picture 13"/>
          <p:cNvPicPr>
            <a:picLocks noChangeAspect="1"/>
          </p:cNvPicPr>
          <p:nvPr/>
        </p:nvPicPr>
        <p:blipFill rotWithShape="1">
          <a:blip r:embed="rId3"/>
          <a:srcRect l="84063" t="59491" r="1483" b="7176"/>
          <a:stretch/>
        </p:blipFill>
        <p:spPr>
          <a:xfrm>
            <a:off x="6876256" y="1340768"/>
            <a:ext cx="534334" cy="1221334"/>
          </a:xfrm>
          <a:prstGeom prst="rect">
            <a:avLst/>
          </a:prstGeom>
        </p:spPr>
      </p:pic>
      <p:pic>
        <p:nvPicPr>
          <p:cNvPr id="15" name="Picture 14"/>
          <p:cNvPicPr>
            <a:picLocks noChangeAspect="1"/>
          </p:cNvPicPr>
          <p:nvPr/>
        </p:nvPicPr>
        <p:blipFill rotWithShape="1">
          <a:blip r:embed="rId3"/>
          <a:srcRect l="84063" t="59491" r="1483" b="7176"/>
          <a:stretch/>
        </p:blipFill>
        <p:spPr>
          <a:xfrm>
            <a:off x="5292080" y="1628800"/>
            <a:ext cx="534334" cy="1221334"/>
          </a:xfrm>
          <a:prstGeom prst="rect">
            <a:avLst/>
          </a:prstGeom>
        </p:spPr>
      </p:pic>
      <p:pic>
        <p:nvPicPr>
          <p:cNvPr id="16" name="Picture 15"/>
          <p:cNvPicPr>
            <a:picLocks noChangeAspect="1"/>
          </p:cNvPicPr>
          <p:nvPr/>
        </p:nvPicPr>
        <p:blipFill rotWithShape="1">
          <a:blip r:embed="rId3"/>
          <a:srcRect l="84063" t="59491" r="1483" b="7176"/>
          <a:stretch/>
        </p:blipFill>
        <p:spPr>
          <a:xfrm>
            <a:off x="6732240" y="3933056"/>
            <a:ext cx="534334" cy="1221334"/>
          </a:xfrm>
          <a:prstGeom prst="rect">
            <a:avLst/>
          </a:prstGeom>
        </p:spPr>
      </p:pic>
      <p:pic>
        <p:nvPicPr>
          <p:cNvPr id="17" name="Picture 16"/>
          <p:cNvPicPr>
            <a:picLocks noChangeAspect="1"/>
          </p:cNvPicPr>
          <p:nvPr/>
        </p:nvPicPr>
        <p:blipFill rotWithShape="1">
          <a:blip r:embed="rId3"/>
          <a:srcRect l="84063" t="59491" r="1483" b="7176"/>
          <a:stretch/>
        </p:blipFill>
        <p:spPr>
          <a:xfrm>
            <a:off x="5436096" y="3356992"/>
            <a:ext cx="534334" cy="1221334"/>
          </a:xfrm>
          <a:prstGeom prst="rect">
            <a:avLst/>
          </a:prstGeom>
        </p:spPr>
      </p:pic>
      <p:cxnSp>
        <p:nvCxnSpPr>
          <p:cNvPr id="18" name="Straight Connector 17"/>
          <p:cNvCxnSpPr/>
          <p:nvPr/>
        </p:nvCxnSpPr>
        <p:spPr>
          <a:xfrm flipV="1">
            <a:off x="3995936" y="1844824"/>
            <a:ext cx="792088" cy="50405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V="1">
            <a:off x="3995936" y="2420888"/>
            <a:ext cx="1152128" cy="72008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4067944" y="1844824"/>
            <a:ext cx="936104" cy="72008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3851920" y="2852936"/>
            <a:ext cx="1008112" cy="50405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V="1">
            <a:off x="4211960" y="1941414"/>
            <a:ext cx="1203271" cy="36284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4067944" y="2060848"/>
            <a:ext cx="936104" cy="100811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pic>
        <p:nvPicPr>
          <p:cNvPr id="24" name="Picture 23"/>
          <p:cNvPicPr>
            <a:picLocks noChangeAspect="1"/>
          </p:cNvPicPr>
          <p:nvPr/>
        </p:nvPicPr>
        <p:blipFill rotWithShape="1">
          <a:blip r:embed="rId3"/>
          <a:srcRect l="84063" t="59491" r="1483" b="7176"/>
          <a:stretch/>
        </p:blipFill>
        <p:spPr>
          <a:xfrm>
            <a:off x="5940152" y="2564904"/>
            <a:ext cx="534334" cy="1221334"/>
          </a:xfrm>
          <a:prstGeom prst="rect">
            <a:avLst/>
          </a:prstGeom>
        </p:spPr>
      </p:pic>
      <p:pic>
        <p:nvPicPr>
          <p:cNvPr id="25" name="Picture 24"/>
          <p:cNvPicPr>
            <a:picLocks noChangeAspect="1"/>
          </p:cNvPicPr>
          <p:nvPr/>
        </p:nvPicPr>
        <p:blipFill rotWithShape="1">
          <a:blip r:embed="rId3"/>
          <a:srcRect l="84063" t="59491" r="1483" b="7176"/>
          <a:stretch/>
        </p:blipFill>
        <p:spPr>
          <a:xfrm>
            <a:off x="2411760" y="4221088"/>
            <a:ext cx="534334" cy="1221334"/>
          </a:xfrm>
          <a:prstGeom prst="rect">
            <a:avLst/>
          </a:prstGeom>
        </p:spPr>
      </p:pic>
      <p:pic>
        <p:nvPicPr>
          <p:cNvPr id="26" name="Picture 25"/>
          <p:cNvPicPr>
            <a:picLocks noChangeAspect="1"/>
          </p:cNvPicPr>
          <p:nvPr/>
        </p:nvPicPr>
        <p:blipFill rotWithShape="1">
          <a:blip r:embed="rId3"/>
          <a:srcRect l="84063" t="59491" r="1483" b="7176"/>
          <a:stretch/>
        </p:blipFill>
        <p:spPr>
          <a:xfrm>
            <a:off x="1259632" y="2492896"/>
            <a:ext cx="534334" cy="1221334"/>
          </a:xfrm>
          <a:prstGeom prst="rect">
            <a:avLst/>
          </a:prstGeom>
        </p:spPr>
      </p:pic>
      <p:cxnSp>
        <p:nvCxnSpPr>
          <p:cNvPr id="27" name="Straight Connector 26"/>
          <p:cNvCxnSpPr/>
          <p:nvPr/>
        </p:nvCxnSpPr>
        <p:spPr>
          <a:xfrm flipV="1">
            <a:off x="4148336" y="2573288"/>
            <a:ext cx="1152128" cy="72008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flipV="1">
            <a:off x="3923928" y="2088232"/>
            <a:ext cx="1512168" cy="64807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a:off x="5148064" y="6165304"/>
            <a:ext cx="3801041" cy="369332"/>
          </a:xfrm>
          <a:prstGeom prst="rect">
            <a:avLst/>
          </a:prstGeom>
          <a:noFill/>
        </p:spPr>
        <p:txBody>
          <a:bodyPr wrap="none" rtlCol="0">
            <a:spAutoFit/>
          </a:bodyPr>
          <a:lstStyle/>
          <a:p>
            <a:r>
              <a:rPr lang="en-US" dirty="0"/>
              <a:t>http://</a:t>
            </a:r>
            <a:r>
              <a:rPr lang="en-US" dirty="0" err="1"/>
              <a:t>stickmancool.wordpress.com</a:t>
            </a:r>
            <a:r>
              <a:rPr lang="en-US" dirty="0"/>
              <a:t>/</a:t>
            </a:r>
          </a:p>
        </p:txBody>
      </p:sp>
      <p:cxnSp>
        <p:nvCxnSpPr>
          <p:cNvPr id="29" name="Straight Connector 28"/>
          <p:cNvCxnSpPr/>
          <p:nvPr/>
        </p:nvCxnSpPr>
        <p:spPr>
          <a:xfrm flipV="1">
            <a:off x="4067944" y="3185592"/>
            <a:ext cx="792088" cy="50405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flipV="1">
            <a:off x="4067944" y="3761656"/>
            <a:ext cx="1152128" cy="72008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4139952" y="3185592"/>
            <a:ext cx="936104" cy="72008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a:off x="3923928" y="4193704"/>
            <a:ext cx="1008112" cy="50405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flipV="1">
            <a:off x="4283968" y="3282182"/>
            <a:ext cx="1203271" cy="36284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a:off x="4139952" y="3401616"/>
            <a:ext cx="936104" cy="100811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flipV="1">
            <a:off x="4220344" y="3914056"/>
            <a:ext cx="1152128" cy="72008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flipV="1">
            <a:off x="3995936" y="3429000"/>
            <a:ext cx="1512168" cy="64807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3152290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84063" t="59491" r="1483" b="7176"/>
          <a:stretch/>
        </p:blipFill>
        <p:spPr>
          <a:xfrm>
            <a:off x="2843808" y="1872208"/>
            <a:ext cx="534334" cy="1221334"/>
          </a:xfrm>
          <a:prstGeom prst="rect">
            <a:avLst/>
          </a:prstGeom>
        </p:spPr>
      </p:pic>
      <p:pic>
        <p:nvPicPr>
          <p:cNvPr id="5" name="Picture 4"/>
          <p:cNvPicPr>
            <a:picLocks noChangeAspect="1"/>
          </p:cNvPicPr>
          <p:nvPr/>
        </p:nvPicPr>
        <p:blipFill rotWithShape="1">
          <a:blip r:embed="rId3"/>
          <a:srcRect t="2083" r="52187" b="7176"/>
          <a:stretch/>
        </p:blipFill>
        <p:spPr>
          <a:xfrm>
            <a:off x="6300192" y="2780928"/>
            <a:ext cx="576064" cy="1083576"/>
          </a:xfrm>
          <a:prstGeom prst="rect">
            <a:avLst/>
          </a:prstGeom>
        </p:spPr>
      </p:pic>
      <p:pic>
        <p:nvPicPr>
          <p:cNvPr id="6" name="Picture 5"/>
          <p:cNvPicPr>
            <a:picLocks noChangeAspect="1"/>
          </p:cNvPicPr>
          <p:nvPr/>
        </p:nvPicPr>
        <p:blipFill rotWithShape="1">
          <a:blip r:embed="rId3"/>
          <a:srcRect l="84063" t="59491" r="1483" b="7176"/>
          <a:stretch/>
        </p:blipFill>
        <p:spPr>
          <a:xfrm>
            <a:off x="3419872" y="1872208"/>
            <a:ext cx="534334" cy="1221334"/>
          </a:xfrm>
          <a:prstGeom prst="rect">
            <a:avLst/>
          </a:prstGeom>
        </p:spPr>
      </p:pic>
      <p:pic>
        <p:nvPicPr>
          <p:cNvPr id="7" name="Picture 6"/>
          <p:cNvPicPr>
            <a:picLocks noChangeAspect="1"/>
          </p:cNvPicPr>
          <p:nvPr/>
        </p:nvPicPr>
        <p:blipFill rotWithShape="1">
          <a:blip r:embed="rId3"/>
          <a:srcRect l="84063" t="59491" r="1483" b="7176"/>
          <a:stretch/>
        </p:blipFill>
        <p:spPr>
          <a:xfrm>
            <a:off x="2987824" y="3212976"/>
            <a:ext cx="534334" cy="1221334"/>
          </a:xfrm>
          <a:prstGeom prst="rect">
            <a:avLst/>
          </a:prstGeom>
        </p:spPr>
      </p:pic>
      <p:pic>
        <p:nvPicPr>
          <p:cNvPr id="8" name="Picture 7"/>
          <p:cNvPicPr>
            <a:picLocks noChangeAspect="1"/>
          </p:cNvPicPr>
          <p:nvPr/>
        </p:nvPicPr>
        <p:blipFill rotWithShape="1">
          <a:blip r:embed="rId3"/>
          <a:srcRect l="84063" t="59491" r="1483" b="7176"/>
          <a:stretch/>
        </p:blipFill>
        <p:spPr>
          <a:xfrm>
            <a:off x="4067944" y="2060848"/>
            <a:ext cx="534334" cy="1221334"/>
          </a:xfrm>
          <a:prstGeom prst="rect">
            <a:avLst/>
          </a:prstGeom>
        </p:spPr>
      </p:pic>
      <p:pic>
        <p:nvPicPr>
          <p:cNvPr id="9" name="Picture 8"/>
          <p:cNvPicPr>
            <a:picLocks noChangeAspect="1"/>
          </p:cNvPicPr>
          <p:nvPr/>
        </p:nvPicPr>
        <p:blipFill rotWithShape="1">
          <a:blip r:embed="rId3"/>
          <a:srcRect l="84063" t="59491" r="1483" b="7176"/>
          <a:stretch/>
        </p:blipFill>
        <p:spPr>
          <a:xfrm>
            <a:off x="2123728" y="1872208"/>
            <a:ext cx="534334" cy="1221334"/>
          </a:xfrm>
          <a:prstGeom prst="rect">
            <a:avLst/>
          </a:prstGeom>
        </p:spPr>
      </p:pic>
      <p:pic>
        <p:nvPicPr>
          <p:cNvPr id="10" name="Picture 9"/>
          <p:cNvPicPr>
            <a:picLocks noChangeAspect="1"/>
          </p:cNvPicPr>
          <p:nvPr/>
        </p:nvPicPr>
        <p:blipFill rotWithShape="1">
          <a:blip r:embed="rId3"/>
          <a:srcRect l="84063" t="59491" r="1483" b="7176"/>
          <a:stretch/>
        </p:blipFill>
        <p:spPr>
          <a:xfrm>
            <a:off x="3563888" y="3140968"/>
            <a:ext cx="534334" cy="1221334"/>
          </a:xfrm>
          <a:prstGeom prst="rect">
            <a:avLst/>
          </a:prstGeom>
        </p:spPr>
      </p:pic>
      <p:pic>
        <p:nvPicPr>
          <p:cNvPr id="11" name="Picture 10"/>
          <p:cNvPicPr>
            <a:picLocks noChangeAspect="1"/>
          </p:cNvPicPr>
          <p:nvPr/>
        </p:nvPicPr>
        <p:blipFill rotWithShape="1">
          <a:blip r:embed="rId3"/>
          <a:srcRect l="84063" t="59491" r="1483" b="7176"/>
          <a:stretch/>
        </p:blipFill>
        <p:spPr>
          <a:xfrm>
            <a:off x="2411760" y="3068960"/>
            <a:ext cx="534334" cy="1221334"/>
          </a:xfrm>
          <a:prstGeom prst="rect">
            <a:avLst/>
          </a:prstGeom>
        </p:spPr>
      </p:pic>
      <p:cxnSp>
        <p:nvCxnSpPr>
          <p:cNvPr id="12" name="Straight Connector 11"/>
          <p:cNvCxnSpPr/>
          <p:nvPr/>
        </p:nvCxnSpPr>
        <p:spPr>
          <a:xfrm>
            <a:off x="4716016" y="2276872"/>
            <a:ext cx="1080120" cy="50405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flipV="1">
            <a:off x="4644008" y="3789040"/>
            <a:ext cx="1152128" cy="36004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4644008" y="2852936"/>
            <a:ext cx="1152128" cy="21602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flipV="1">
            <a:off x="4572000" y="3429000"/>
            <a:ext cx="1440160" cy="36004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5148064" y="6165304"/>
            <a:ext cx="3801041" cy="369332"/>
          </a:xfrm>
          <a:prstGeom prst="rect">
            <a:avLst/>
          </a:prstGeom>
          <a:noFill/>
        </p:spPr>
        <p:txBody>
          <a:bodyPr wrap="none" rtlCol="0">
            <a:spAutoFit/>
          </a:bodyPr>
          <a:lstStyle/>
          <a:p>
            <a:r>
              <a:rPr lang="en-US" dirty="0"/>
              <a:t>http://</a:t>
            </a:r>
            <a:r>
              <a:rPr lang="en-US" dirty="0" err="1"/>
              <a:t>stickmancool.wordpress.com</a:t>
            </a:r>
            <a:r>
              <a:rPr lang="en-US" dirty="0"/>
              <a:t>/</a:t>
            </a:r>
          </a:p>
        </p:txBody>
      </p:sp>
    </p:spTree>
    <p:extLst>
      <p:ext uri="{BB962C8B-B14F-4D97-AF65-F5344CB8AC3E}">
        <p14:creationId xmlns:p14="http://schemas.microsoft.com/office/powerpoint/2010/main" val="5958342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Triangle 4"/>
          <p:cNvSpPr/>
          <p:nvPr/>
        </p:nvSpPr>
        <p:spPr>
          <a:xfrm>
            <a:off x="0" y="4941168"/>
            <a:ext cx="7164288" cy="1934308"/>
          </a:xfrm>
          <a:prstGeom prst="rtTriangle">
            <a:avLst/>
          </a:prstGeom>
          <a:solidFill>
            <a:srgbClr val="96999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ight Triangle 5"/>
          <p:cNvSpPr/>
          <p:nvPr/>
        </p:nvSpPr>
        <p:spPr>
          <a:xfrm rot="16200000">
            <a:off x="2411760" y="153144"/>
            <a:ext cx="4320480" cy="9144000"/>
          </a:xfrm>
          <a:prstGeom prst="rtTriangle">
            <a:avLst/>
          </a:prstGeom>
          <a:solidFill>
            <a:srgbClr val="A2000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83568" y="1052736"/>
            <a:ext cx="7704856" cy="4176464"/>
          </a:xfrm>
        </p:spPr>
        <p:txBody>
          <a:bodyPr/>
          <a:lstStyle/>
          <a:p>
            <a:r>
              <a:rPr lang="en-US" dirty="0" smtClean="0"/>
              <a:t>What do I mean by open education</a:t>
            </a:r>
            <a:endParaRPr lang="en-US" dirty="0"/>
          </a:p>
          <a:p>
            <a:r>
              <a:rPr lang="en-US" dirty="0" smtClean="0"/>
              <a:t>Journey </a:t>
            </a:r>
            <a:r>
              <a:rPr lang="en-US" dirty="0"/>
              <a:t>of </a:t>
            </a:r>
            <a:r>
              <a:rPr lang="en-US" dirty="0" smtClean="0"/>
              <a:t>UAL</a:t>
            </a:r>
          </a:p>
          <a:p>
            <a:r>
              <a:rPr lang="en-US" dirty="0" smtClean="0"/>
              <a:t>Experiences of academics</a:t>
            </a:r>
            <a:endParaRPr lang="en-US" dirty="0"/>
          </a:p>
          <a:p>
            <a:r>
              <a:rPr lang="en-US" dirty="0"/>
              <a:t>Where to next?</a:t>
            </a:r>
          </a:p>
          <a:p>
            <a:pPr>
              <a:buNone/>
            </a:pPr>
            <a:endParaRPr lang="en-US" sz="1600" dirty="0">
              <a:latin typeface="Helvetica Neue"/>
              <a:cs typeface="Helvetica Neue"/>
            </a:endParaRPr>
          </a:p>
        </p:txBody>
      </p:sp>
      <p:sp>
        <p:nvSpPr>
          <p:cNvPr id="7" name="Rectangle 6"/>
          <p:cNvSpPr/>
          <p:nvPr/>
        </p:nvSpPr>
        <p:spPr>
          <a:xfrm>
            <a:off x="0" y="5949280"/>
            <a:ext cx="9144000" cy="908720"/>
          </a:xfrm>
          <a:prstGeom prst="rect">
            <a:avLst/>
          </a:prstGeom>
          <a:solidFill>
            <a:schemeClr val="tx1"/>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550056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64" y="-15876"/>
            <a:ext cx="9148564" cy="6861423"/>
          </a:xfrm>
          <a:prstGeom prst="rect">
            <a:avLst/>
          </a:prstGeom>
        </p:spPr>
      </p:pic>
      <p:sp>
        <p:nvSpPr>
          <p:cNvPr id="4" name="TextBox 3"/>
          <p:cNvSpPr txBox="1"/>
          <p:nvPr/>
        </p:nvSpPr>
        <p:spPr>
          <a:xfrm>
            <a:off x="2771800" y="332656"/>
            <a:ext cx="3853126" cy="430887"/>
          </a:xfrm>
          <a:prstGeom prst="rect">
            <a:avLst/>
          </a:prstGeom>
          <a:noFill/>
        </p:spPr>
        <p:txBody>
          <a:bodyPr wrap="none" rtlCol="0">
            <a:spAutoFit/>
          </a:bodyPr>
          <a:lstStyle/>
          <a:p>
            <a:r>
              <a:rPr lang="en-US" sz="2200" dirty="0" smtClean="0">
                <a:solidFill>
                  <a:srgbClr val="FFFFFF"/>
                </a:solidFill>
                <a:latin typeface="Helvetica Neue"/>
                <a:cs typeface="Helvetica Neue"/>
              </a:rPr>
              <a:t>Open Educational Resources</a:t>
            </a:r>
            <a:endParaRPr lang="en-US" sz="2200" dirty="0">
              <a:solidFill>
                <a:srgbClr val="FFFFFF"/>
              </a:solidFill>
              <a:latin typeface="Helvetica Neue"/>
              <a:cs typeface="Helvetica Neue"/>
            </a:endParaRPr>
          </a:p>
        </p:txBody>
      </p:sp>
      <p:sp>
        <p:nvSpPr>
          <p:cNvPr id="5" name="TextBox 4"/>
          <p:cNvSpPr txBox="1"/>
          <p:nvPr/>
        </p:nvSpPr>
        <p:spPr>
          <a:xfrm>
            <a:off x="2771800" y="692696"/>
            <a:ext cx="2364623" cy="400110"/>
          </a:xfrm>
          <a:prstGeom prst="rect">
            <a:avLst/>
          </a:prstGeom>
          <a:noFill/>
        </p:spPr>
        <p:txBody>
          <a:bodyPr wrap="none" rtlCol="0">
            <a:spAutoFit/>
          </a:bodyPr>
          <a:lstStyle/>
          <a:p>
            <a:r>
              <a:rPr lang="en-US" sz="2000" dirty="0" smtClean="0">
                <a:solidFill>
                  <a:srgbClr val="FFFFFF"/>
                </a:solidFill>
                <a:latin typeface="Helvetica Neue Light"/>
                <a:cs typeface="Helvetica Neue Light"/>
              </a:rPr>
              <a:t>Open Course Ware</a:t>
            </a:r>
            <a:endParaRPr lang="en-US" sz="2000" dirty="0">
              <a:solidFill>
                <a:srgbClr val="FFFFFF"/>
              </a:solidFill>
              <a:latin typeface="Helvetica Neue Light"/>
              <a:cs typeface="Helvetica Neue Light"/>
            </a:endParaRPr>
          </a:p>
        </p:txBody>
      </p:sp>
      <p:sp>
        <p:nvSpPr>
          <p:cNvPr id="7" name="TextBox 6"/>
          <p:cNvSpPr txBox="1"/>
          <p:nvPr/>
        </p:nvSpPr>
        <p:spPr>
          <a:xfrm>
            <a:off x="467544" y="2348880"/>
            <a:ext cx="3607383" cy="430887"/>
          </a:xfrm>
          <a:prstGeom prst="rect">
            <a:avLst/>
          </a:prstGeom>
          <a:noFill/>
        </p:spPr>
        <p:txBody>
          <a:bodyPr wrap="none" rtlCol="0">
            <a:spAutoFit/>
          </a:bodyPr>
          <a:lstStyle/>
          <a:p>
            <a:r>
              <a:rPr lang="en-US" sz="2200" dirty="0" smtClean="0">
                <a:solidFill>
                  <a:srgbClr val="FFFFFF"/>
                </a:solidFill>
                <a:latin typeface="Helvetica Neue"/>
                <a:cs typeface="Helvetica Neue"/>
              </a:rPr>
              <a:t>Open reflection on practice</a:t>
            </a:r>
            <a:endParaRPr lang="en-US" sz="2200" dirty="0">
              <a:solidFill>
                <a:srgbClr val="FFFFFF"/>
              </a:solidFill>
              <a:latin typeface="Helvetica Neue"/>
              <a:cs typeface="Helvetica Neue"/>
            </a:endParaRPr>
          </a:p>
        </p:txBody>
      </p:sp>
      <p:sp>
        <p:nvSpPr>
          <p:cNvPr id="8" name="TextBox 7"/>
          <p:cNvSpPr txBox="1"/>
          <p:nvPr/>
        </p:nvSpPr>
        <p:spPr>
          <a:xfrm>
            <a:off x="539552" y="3573016"/>
            <a:ext cx="2034834" cy="430887"/>
          </a:xfrm>
          <a:prstGeom prst="rect">
            <a:avLst/>
          </a:prstGeom>
          <a:noFill/>
        </p:spPr>
        <p:txBody>
          <a:bodyPr wrap="none" rtlCol="0">
            <a:spAutoFit/>
          </a:bodyPr>
          <a:lstStyle/>
          <a:p>
            <a:r>
              <a:rPr lang="en-US" sz="2200" dirty="0" smtClean="0">
                <a:solidFill>
                  <a:srgbClr val="FFFFFF"/>
                </a:solidFill>
                <a:latin typeface="Helvetica Neue"/>
                <a:cs typeface="Helvetica Neue"/>
              </a:rPr>
              <a:t>Open</a:t>
            </a:r>
            <a:r>
              <a:rPr lang="en-US" sz="2200" b="1" dirty="0" smtClean="0">
                <a:solidFill>
                  <a:srgbClr val="FFFFFF"/>
                </a:solidFill>
                <a:latin typeface="Helvetica Neue"/>
                <a:cs typeface="Helvetica Neue"/>
              </a:rPr>
              <a:t> </a:t>
            </a:r>
            <a:r>
              <a:rPr lang="en-US" sz="2200" dirty="0" smtClean="0">
                <a:solidFill>
                  <a:srgbClr val="FFFFFF"/>
                </a:solidFill>
                <a:latin typeface="Helvetica Neue"/>
                <a:cs typeface="Helvetica Neue"/>
              </a:rPr>
              <a:t>teaching</a:t>
            </a:r>
            <a:endParaRPr lang="en-US" sz="2200" dirty="0">
              <a:solidFill>
                <a:srgbClr val="FFFFFF"/>
              </a:solidFill>
              <a:latin typeface="Helvetica Neue"/>
              <a:cs typeface="Helvetica Neue"/>
            </a:endParaRPr>
          </a:p>
        </p:txBody>
      </p:sp>
      <p:sp>
        <p:nvSpPr>
          <p:cNvPr id="9" name="TextBox 8"/>
          <p:cNvSpPr txBox="1"/>
          <p:nvPr/>
        </p:nvSpPr>
        <p:spPr>
          <a:xfrm>
            <a:off x="539552" y="3933056"/>
            <a:ext cx="2618722" cy="400110"/>
          </a:xfrm>
          <a:prstGeom prst="rect">
            <a:avLst/>
          </a:prstGeom>
          <a:noFill/>
        </p:spPr>
        <p:txBody>
          <a:bodyPr wrap="none" rtlCol="0">
            <a:spAutoFit/>
          </a:bodyPr>
          <a:lstStyle/>
          <a:p>
            <a:r>
              <a:rPr lang="en-US" sz="2000" dirty="0" smtClean="0">
                <a:solidFill>
                  <a:srgbClr val="FFFFFF"/>
                </a:solidFill>
                <a:latin typeface="Helvetica Neue Light"/>
                <a:cs typeface="Helvetica Neue Light"/>
              </a:rPr>
              <a:t>Accreditation/badges</a:t>
            </a:r>
            <a:endParaRPr lang="en-US" sz="2000" dirty="0">
              <a:solidFill>
                <a:srgbClr val="FFFFFF"/>
              </a:solidFill>
              <a:latin typeface="Helvetica Neue Light"/>
              <a:cs typeface="Helvetica Neue Light"/>
            </a:endParaRPr>
          </a:p>
        </p:txBody>
      </p:sp>
      <p:sp>
        <p:nvSpPr>
          <p:cNvPr id="10" name="TextBox 9"/>
          <p:cNvSpPr txBox="1"/>
          <p:nvPr/>
        </p:nvSpPr>
        <p:spPr>
          <a:xfrm>
            <a:off x="4932040" y="5445224"/>
            <a:ext cx="2964437" cy="430887"/>
          </a:xfrm>
          <a:prstGeom prst="rect">
            <a:avLst/>
          </a:prstGeom>
          <a:noFill/>
        </p:spPr>
        <p:txBody>
          <a:bodyPr wrap="none" rtlCol="0">
            <a:spAutoFit/>
          </a:bodyPr>
          <a:lstStyle/>
          <a:p>
            <a:pPr algn="r"/>
            <a:r>
              <a:rPr lang="en-US" sz="2200" dirty="0" smtClean="0">
                <a:solidFill>
                  <a:schemeClr val="bg1"/>
                </a:solidFill>
                <a:latin typeface="Helvetica Neue"/>
                <a:cs typeface="Helvetica Neue"/>
              </a:rPr>
              <a:t>Open source software</a:t>
            </a:r>
            <a:endParaRPr lang="en-US" sz="2200" dirty="0">
              <a:solidFill>
                <a:schemeClr val="bg1"/>
              </a:solidFill>
              <a:latin typeface="Helvetica Neue"/>
              <a:cs typeface="Helvetica Neue"/>
            </a:endParaRPr>
          </a:p>
        </p:txBody>
      </p:sp>
      <p:sp>
        <p:nvSpPr>
          <p:cNvPr id="11" name="TextBox 10"/>
          <p:cNvSpPr txBox="1"/>
          <p:nvPr/>
        </p:nvSpPr>
        <p:spPr>
          <a:xfrm>
            <a:off x="7308304" y="692696"/>
            <a:ext cx="1518364" cy="430887"/>
          </a:xfrm>
          <a:prstGeom prst="rect">
            <a:avLst/>
          </a:prstGeom>
          <a:noFill/>
        </p:spPr>
        <p:txBody>
          <a:bodyPr wrap="none" rtlCol="0">
            <a:spAutoFit/>
          </a:bodyPr>
          <a:lstStyle/>
          <a:p>
            <a:pPr algn="r"/>
            <a:r>
              <a:rPr lang="en-US" sz="2200" dirty="0" smtClean="0">
                <a:solidFill>
                  <a:srgbClr val="FFFFFF"/>
                </a:solidFill>
                <a:latin typeface="Helvetica Neue"/>
                <a:cs typeface="Helvetica Neue"/>
              </a:rPr>
              <a:t>Open data</a:t>
            </a:r>
            <a:endParaRPr lang="en-US" sz="2200" dirty="0">
              <a:solidFill>
                <a:srgbClr val="FFFFFF"/>
              </a:solidFill>
              <a:latin typeface="Helvetica Neue"/>
              <a:cs typeface="Helvetica Neue"/>
            </a:endParaRPr>
          </a:p>
        </p:txBody>
      </p:sp>
      <p:sp>
        <p:nvSpPr>
          <p:cNvPr id="13" name="TextBox 12"/>
          <p:cNvSpPr txBox="1"/>
          <p:nvPr/>
        </p:nvSpPr>
        <p:spPr>
          <a:xfrm>
            <a:off x="6068192" y="2132856"/>
            <a:ext cx="2896037" cy="400110"/>
          </a:xfrm>
          <a:prstGeom prst="rect">
            <a:avLst/>
          </a:prstGeom>
          <a:noFill/>
        </p:spPr>
        <p:txBody>
          <a:bodyPr wrap="none" rtlCol="0">
            <a:spAutoFit/>
          </a:bodyPr>
          <a:lstStyle/>
          <a:p>
            <a:pPr algn="r"/>
            <a:r>
              <a:rPr lang="en-US" sz="2000" dirty="0" smtClean="0">
                <a:solidFill>
                  <a:srgbClr val="FFFFFF"/>
                </a:solidFill>
                <a:latin typeface="Helvetica Neue Light"/>
                <a:cs typeface="Helvetica Neue Light"/>
              </a:rPr>
              <a:t>Open access publishing</a:t>
            </a:r>
            <a:endParaRPr lang="en-US" sz="2000" dirty="0">
              <a:solidFill>
                <a:srgbClr val="FFFFFF"/>
              </a:solidFill>
              <a:latin typeface="Helvetica Neue Light"/>
              <a:cs typeface="Helvetica Neue Light"/>
            </a:endParaRPr>
          </a:p>
        </p:txBody>
      </p:sp>
      <p:sp>
        <p:nvSpPr>
          <p:cNvPr id="14" name="TextBox 13"/>
          <p:cNvSpPr txBox="1"/>
          <p:nvPr/>
        </p:nvSpPr>
        <p:spPr>
          <a:xfrm>
            <a:off x="539552" y="4293096"/>
            <a:ext cx="1082348" cy="400110"/>
          </a:xfrm>
          <a:prstGeom prst="rect">
            <a:avLst/>
          </a:prstGeom>
          <a:noFill/>
        </p:spPr>
        <p:txBody>
          <a:bodyPr wrap="none" rtlCol="0">
            <a:spAutoFit/>
          </a:bodyPr>
          <a:lstStyle/>
          <a:p>
            <a:r>
              <a:rPr lang="en-US" sz="2000" dirty="0" smtClean="0">
                <a:solidFill>
                  <a:srgbClr val="FFFFFF"/>
                </a:solidFill>
                <a:latin typeface="Helvetica Neue Light"/>
                <a:cs typeface="Helvetica Neue Light"/>
              </a:rPr>
              <a:t>MOOCs</a:t>
            </a:r>
            <a:endParaRPr lang="en-US" sz="2000" dirty="0">
              <a:solidFill>
                <a:srgbClr val="FFFFFF"/>
              </a:solidFill>
              <a:latin typeface="Helvetica Neue Light"/>
              <a:cs typeface="Helvetica Neue Light"/>
            </a:endParaRPr>
          </a:p>
        </p:txBody>
      </p:sp>
      <p:sp>
        <p:nvSpPr>
          <p:cNvPr id="12" name="TextBox 11"/>
          <p:cNvSpPr txBox="1"/>
          <p:nvPr/>
        </p:nvSpPr>
        <p:spPr>
          <a:xfrm>
            <a:off x="5652120" y="1772816"/>
            <a:ext cx="3330633" cy="430887"/>
          </a:xfrm>
          <a:prstGeom prst="rect">
            <a:avLst/>
          </a:prstGeom>
          <a:noFill/>
        </p:spPr>
        <p:txBody>
          <a:bodyPr wrap="none" rtlCol="0">
            <a:spAutoFit/>
          </a:bodyPr>
          <a:lstStyle/>
          <a:p>
            <a:pPr algn="r"/>
            <a:r>
              <a:rPr lang="en-US" sz="2200" dirty="0" smtClean="0">
                <a:solidFill>
                  <a:srgbClr val="FFFFFF"/>
                </a:solidFill>
                <a:latin typeface="Helvetica Neue"/>
                <a:cs typeface="Helvetica Neue"/>
              </a:rPr>
              <a:t>Open access to research</a:t>
            </a:r>
            <a:endParaRPr lang="en-US" sz="2200" dirty="0">
              <a:solidFill>
                <a:srgbClr val="FFFFFF"/>
              </a:solidFill>
              <a:latin typeface="Helvetica Neue"/>
              <a:cs typeface="Helvetica Neue"/>
            </a:endParaRPr>
          </a:p>
        </p:txBody>
      </p:sp>
      <p:sp>
        <p:nvSpPr>
          <p:cNvPr id="20" name="TextBox 19"/>
          <p:cNvSpPr txBox="1"/>
          <p:nvPr/>
        </p:nvSpPr>
        <p:spPr>
          <a:xfrm>
            <a:off x="-793750" y="320675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59607743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64" y="-15876"/>
            <a:ext cx="9148564" cy="6861423"/>
          </a:xfrm>
          <a:prstGeom prst="rect">
            <a:avLst/>
          </a:prstGeom>
        </p:spPr>
      </p:pic>
      <p:sp>
        <p:nvSpPr>
          <p:cNvPr id="4" name="TextBox 3"/>
          <p:cNvSpPr txBox="1"/>
          <p:nvPr/>
        </p:nvSpPr>
        <p:spPr>
          <a:xfrm>
            <a:off x="2771800" y="332656"/>
            <a:ext cx="4164240" cy="430887"/>
          </a:xfrm>
          <a:prstGeom prst="rect">
            <a:avLst/>
          </a:prstGeom>
          <a:noFill/>
        </p:spPr>
        <p:txBody>
          <a:bodyPr wrap="none" rtlCol="0">
            <a:spAutoFit/>
          </a:bodyPr>
          <a:lstStyle/>
          <a:p>
            <a:r>
              <a:rPr lang="en-US" sz="2200" b="1" i="1" dirty="0" smtClean="0">
                <a:solidFill>
                  <a:srgbClr val="FFFFFF"/>
                </a:solidFill>
                <a:latin typeface="Helvetica Neue"/>
                <a:cs typeface="Helvetica Neue"/>
              </a:rPr>
              <a:t>Open Educational Resources</a:t>
            </a:r>
            <a:endParaRPr lang="en-US" sz="2200" b="1" i="1" dirty="0">
              <a:solidFill>
                <a:srgbClr val="FFFFFF"/>
              </a:solidFill>
              <a:latin typeface="Helvetica Neue"/>
              <a:cs typeface="Helvetica Neue"/>
            </a:endParaRPr>
          </a:p>
        </p:txBody>
      </p:sp>
      <p:sp>
        <p:nvSpPr>
          <p:cNvPr id="5" name="TextBox 4"/>
          <p:cNvSpPr txBox="1"/>
          <p:nvPr/>
        </p:nvSpPr>
        <p:spPr>
          <a:xfrm>
            <a:off x="2771800" y="692696"/>
            <a:ext cx="2264085" cy="400110"/>
          </a:xfrm>
          <a:prstGeom prst="rect">
            <a:avLst/>
          </a:prstGeom>
          <a:noFill/>
        </p:spPr>
        <p:txBody>
          <a:bodyPr wrap="none" rtlCol="0">
            <a:spAutoFit/>
          </a:bodyPr>
          <a:lstStyle/>
          <a:p>
            <a:r>
              <a:rPr lang="en-US" sz="2000" b="1" i="1" dirty="0" smtClean="0">
                <a:solidFill>
                  <a:srgbClr val="FFFFFF"/>
                </a:solidFill>
                <a:latin typeface="Helvetica Neue UltraLight"/>
                <a:cs typeface="Helvetica Neue UltraLight"/>
              </a:rPr>
              <a:t>Open Course Ware</a:t>
            </a:r>
            <a:endParaRPr lang="en-US" sz="2000" b="1" i="1" dirty="0">
              <a:solidFill>
                <a:srgbClr val="FFFFFF"/>
              </a:solidFill>
              <a:latin typeface="Helvetica Neue UltraLight"/>
              <a:cs typeface="Helvetica Neue UltraLight"/>
            </a:endParaRPr>
          </a:p>
        </p:txBody>
      </p:sp>
      <p:sp>
        <p:nvSpPr>
          <p:cNvPr id="7" name="TextBox 6"/>
          <p:cNvSpPr txBox="1"/>
          <p:nvPr/>
        </p:nvSpPr>
        <p:spPr>
          <a:xfrm>
            <a:off x="467544" y="2348880"/>
            <a:ext cx="3928949" cy="430887"/>
          </a:xfrm>
          <a:prstGeom prst="rect">
            <a:avLst/>
          </a:prstGeom>
          <a:noFill/>
        </p:spPr>
        <p:txBody>
          <a:bodyPr wrap="none" rtlCol="0">
            <a:spAutoFit/>
          </a:bodyPr>
          <a:lstStyle/>
          <a:p>
            <a:r>
              <a:rPr lang="en-US" sz="2200" b="1" i="1" dirty="0" smtClean="0">
                <a:solidFill>
                  <a:srgbClr val="FFFFFF"/>
                </a:solidFill>
                <a:latin typeface="Helvetica Neue"/>
                <a:cs typeface="Helvetica Neue"/>
              </a:rPr>
              <a:t>Open reflection on practice</a:t>
            </a:r>
            <a:endParaRPr lang="en-US" sz="2200" b="1" i="1" dirty="0">
              <a:solidFill>
                <a:srgbClr val="FFFFFF"/>
              </a:solidFill>
              <a:latin typeface="Helvetica Neue"/>
              <a:cs typeface="Helvetica Neue"/>
            </a:endParaRPr>
          </a:p>
        </p:txBody>
      </p:sp>
      <p:sp>
        <p:nvSpPr>
          <p:cNvPr id="8" name="TextBox 7"/>
          <p:cNvSpPr txBox="1"/>
          <p:nvPr/>
        </p:nvSpPr>
        <p:spPr>
          <a:xfrm>
            <a:off x="539552" y="3717032"/>
            <a:ext cx="2034834" cy="430887"/>
          </a:xfrm>
          <a:prstGeom prst="rect">
            <a:avLst/>
          </a:prstGeom>
          <a:noFill/>
        </p:spPr>
        <p:txBody>
          <a:bodyPr wrap="none" rtlCol="0">
            <a:spAutoFit/>
          </a:bodyPr>
          <a:lstStyle/>
          <a:p>
            <a:r>
              <a:rPr lang="en-US" sz="2200" dirty="0" smtClean="0">
                <a:solidFill>
                  <a:srgbClr val="FFFFFF"/>
                </a:solidFill>
                <a:latin typeface="Helvetica Neue"/>
                <a:cs typeface="Helvetica Neue"/>
              </a:rPr>
              <a:t>Open teaching</a:t>
            </a:r>
            <a:endParaRPr lang="en-US" sz="2200" dirty="0">
              <a:solidFill>
                <a:srgbClr val="FFFFFF"/>
              </a:solidFill>
              <a:latin typeface="Helvetica Neue"/>
              <a:cs typeface="Helvetica Neue"/>
            </a:endParaRPr>
          </a:p>
        </p:txBody>
      </p:sp>
      <p:sp>
        <p:nvSpPr>
          <p:cNvPr id="9" name="TextBox 8"/>
          <p:cNvSpPr txBox="1"/>
          <p:nvPr/>
        </p:nvSpPr>
        <p:spPr>
          <a:xfrm>
            <a:off x="539552" y="4077072"/>
            <a:ext cx="2377574" cy="400110"/>
          </a:xfrm>
          <a:prstGeom prst="rect">
            <a:avLst/>
          </a:prstGeom>
          <a:noFill/>
        </p:spPr>
        <p:txBody>
          <a:bodyPr wrap="none" rtlCol="0">
            <a:spAutoFit/>
          </a:bodyPr>
          <a:lstStyle/>
          <a:p>
            <a:r>
              <a:rPr lang="en-US" sz="2000" dirty="0" smtClean="0">
                <a:solidFill>
                  <a:srgbClr val="FFFFFF"/>
                </a:solidFill>
                <a:latin typeface="Helvetica Neue UltraLight"/>
                <a:cs typeface="Helvetica Neue UltraLight"/>
              </a:rPr>
              <a:t>Accreditation/badges</a:t>
            </a:r>
            <a:endParaRPr lang="en-US" sz="2000" dirty="0">
              <a:solidFill>
                <a:srgbClr val="FFFFFF"/>
              </a:solidFill>
              <a:latin typeface="Helvetica Neue UltraLight"/>
              <a:cs typeface="Helvetica Neue UltraLight"/>
            </a:endParaRPr>
          </a:p>
        </p:txBody>
      </p:sp>
      <p:sp>
        <p:nvSpPr>
          <p:cNvPr id="10" name="TextBox 9"/>
          <p:cNvSpPr txBox="1"/>
          <p:nvPr/>
        </p:nvSpPr>
        <p:spPr>
          <a:xfrm>
            <a:off x="5130347" y="5445224"/>
            <a:ext cx="2766130" cy="430887"/>
          </a:xfrm>
          <a:prstGeom prst="rect">
            <a:avLst/>
          </a:prstGeom>
          <a:noFill/>
        </p:spPr>
        <p:txBody>
          <a:bodyPr wrap="none" rtlCol="0">
            <a:spAutoFit/>
          </a:bodyPr>
          <a:lstStyle/>
          <a:p>
            <a:pPr algn="r"/>
            <a:r>
              <a:rPr lang="en-US" sz="2200" dirty="0" smtClean="0">
                <a:solidFill>
                  <a:schemeClr val="bg1"/>
                </a:solidFill>
                <a:latin typeface="Helvetica Neue UltraLight"/>
                <a:cs typeface="Helvetica Neue UltraLight"/>
              </a:rPr>
              <a:t>Open source software</a:t>
            </a:r>
            <a:endParaRPr lang="en-US" sz="2200" dirty="0">
              <a:solidFill>
                <a:schemeClr val="bg1"/>
              </a:solidFill>
              <a:latin typeface="Helvetica Neue UltraLight"/>
              <a:cs typeface="Helvetica Neue UltraLight"/>
            </a:endParaRPr>
          </a:p>
        </p:txBody>
      </p:sp>
      <p:sp>
        <p:nvSpPr>
          <p:cNvPr id="11" name="TextBox 10"/>
          <p:cNvSpPr txBox="1"/>
          <p:nvPr/>
        </p:nvSpPr>
        <p:spPr>
          <a:xfrm>
            <a:off x="7423720" y="692696"/>
            <a:ext cx="1402948" cy="430887"/>
          </a:xfrm>
          <a:prstGeom prst="rect">
            <a:avLst/>
          </a:prstGeom>
          <a:noFill/>
        </p:spPr>
        <p:txBody>
          <a:bodyPr wrap="none" rtlCol="0">
            <a:spAutoFit/>
          </a:bodyPr>
          <a:lstStyle/>
          <a:p>
            <a:pPr algn="r"/>
            <a:r>
              <a:rPr lang="en-US" sz="2200" dirty="0" smtClean="0">
                <a:solidFill>
                  <a:srgbClr val="FFFFFF"/>
                </a:solidFill>
                <a:latin typeface="Helvetica Neue UltraLight"/>
                <a:cs typeface="Helvetica Neue UltraLight"/>
              </a:rPr>
              <a:t>Open data</a:t>
            </a:r>
            <a:endParaRPr lang="en-US" sz="2200" dirty="0">
              <a:solidFill>
                <a:srgbClr val="FFFFFF"/>
              </a:solidFill>
              <a:latin typeface="Helvetica Neue UltraLight"/>
              <a:cs typeface="Helvetica Neue UltraLight"/>
            </a:endParaRPr>
          </a:p>
        </p:txBody>
      </p:sp>
      <p:sp>
        <p:nvSpPr>
          <p:cNvPr id="13" name="TextBox 12"/>
          <p:cNvSpPr txBox="1"/>
          <p:nvPr/>
        </p:nvSpPr>
        <p:spPr>
          <a:xfrm>
            <a:off x="6300192" y="2132856"/>
            <a:ext cx="2664037" cy="400110"/>
          </a:xfrm>
          <a:prstGeom prst="rect">
            <a:avLst/>
          </a:prstGeom>
          <a:noFill/>
        </p:spPr>
        <p:txBody>
          <a:bodyPr wrap="none" rtlCol="0">
            <a:spAutoFit/>
          </a:bodyPr>
          <a:lstStyle/>
          <a:p>
            <a:pPr algn="r"/>
            <a:r>
              <a:rPr lang="en-US" sz="2000" dirty="0" smtClean="0">
                <a:solidFill>
                  <a:srgbClr val="FFFFFF"/>
                </a:solidFill>
                <a:latin typeface="Helvetica Neue UltraLight"/>
                <a:cs typeface="Helvetica Neue UltraLight"/>
              </a:rPr>
              <a:t>Open access publishing</a:t>
            </a:r>
            <a:endParaRPr lang="en-US" sz="2000" dirty="0">
              <a:solidFill>
                <a:srgbClr val="FFFFFF"/>
              </a:solidFill>
              <a:latin typeface="Helvetica Neue UltraLight"/>
              <a:cs typeface="Helvetica Neue UltraLight"/>
            </a:endParaRPr>
          </a:p>
        </p:txBody>
      </p:sp>
      <p:sp>
        <p:nvSpPr>
          <p:cNvPr id="14" name="TextBox 13"/>
          <p:cNvSpPr txBox="1"/>
          <p:nvPr/>
        </p:nvSpPr>
        <p:spPr>
          <a:xfrm>
            <a:off x="539552" y="4437112"/>
            <a:ext cx="1069524" cy="400110"/>
          </a:xfrm>
          <a:prstGeom prst="rect">
            <a:avLst/>
          </a:prstGeom>
          <a:noFill/>
        </p:spPr>
        <p:txBody>
          <a:bodyPr wrap="none" rtlCol="0">
            <a:spAutoFit/>
          </a:bodyPr>
          <a:lstStyle/>
          <a:p>
            <a:r>
              <a:rPr lang="en-US" sz="2000" dirty="0" smtClean="0">
                <a:solidFill>
                  <a:srgbClr val="FFFFFF"/>
                </a:solidFill>
                <a:latin typeface="Helvetica Neue UltraLight"/>
                <a:cs typeface="Helvetica Neue UltraLight"/>
              </a:rPr>
              <a:t>MOOCs</a:t>
            </a:r>
            <a:endParaRPr lang="en-US" sz="2000" dirty="0">
              <a:solidFill>
                <a:srgbClr val="FFFFFF"/>
              </a:solidFill>
              <a:latin typeface="Helvetica Neue UltraLight"/>
              <a:cs typeface="Helvetica Neue UltraLight"/>
            </a:endParaRPr>
          </a:p>
        </p:txBody>
      </p:sp>
      <p:sp>
        <p:nvSpPr>
          <p:cNvPr id="12" name="TextBox 11"/>
          <p:cNvSpPr txBox="1"/>
          <p:nvPr/>
        </p:nvSpPr>
        <p:spPr>
          <a:xfrm>
            <a:off x="5845908" y="1772816"/>
            <a:ext cx="3136845" cy="430887"/>
          </a:xfrm>
          <a:prstGeom prst="rect">
            <a:avLst/>
          </a:prstGeom>
          <a:noFill/>
        </p:spPr>
        <p:txBody>
          <a:bodyPr wrap="none" rtlCol="0">
            <a:spAutoFit/>
          </a:bodyPr>
          <a:lstStyle/>
          <a:p>
            <a:pPr algn="r"/>
            <a:r>
              <a:rPr lang="en-US" sz="2200" dirty="0" smtClean="0">
                <a:solidFill>
                  <a:srgbClr val="FFFFFF"/>
                </a:solidFill>
                <a:latin typeface="Helvetica Neue UltraLight"/>
                <a:cs typeface="Helvetica Neue UltraLight"/>
              </a:rPr>
              <a:t>Open access to research</a:t>
            </a:r>
            <a:endParaRPr lang="en-US" sz="2200" dirty="0">
              <a:solidFill>
                <a:srgbClr val="FFFFFF"/>
              </a:solidFill>
              <a:latin typeface="Helvetica Neue UltraLight"/>
              <a:cs typeface="Helvetica Neue UltraLight"/>
            </a:endParaRPr>
          </a:p>
        </p:txBody>
      </p:sp>
      <p:sp>
        <p:nvSpPr>
          <p:cNvPr id="20" name="TextBox 19"/>
          <p:cNvSpPr txBox="1"/>
          <p:nvPr/>
        </p:nvSpPr>
        <p:spPr>
          <a:xfrm>
            <a:off x="-793750" y="3206750"/>
            <a:ext cx="184666" cy="369332"/>
          </a:xfrm>
          <a:prstGeom prst="rect">
            <a:avLst/>
          </a:prstGeom>
          <a:noFill/>
        </p:spPr>
        <p:txBody>
          <a:bodyPr wrap="none" rtlCol="0">
            <a:spAutoFit/>
          </a:bodyPr>
          <a:lstStyle/>
          <a:p>
            <a:endParaRPr lang="en-US" dirty="0"/>
          </a:p>
        </p:txBody>
      </p:sp>
      <p:sp>
        <p:nvSpPr>
          <p:cNvPr id="16" name="TextBox 15"/>
          <p:cNvSpPr txBox="1"/>
          <p:nvPr/>
        </p:nvSpPr>
        <p:spPr>
          <a:xfrm>
            <a:off x="539552" y="4797152"/>
            <a:ext cx="2146742" cy="400110"/>
          </a:xfrm>
          <a:prstGeom prst="rect">
            <a:avLst/>
          </a:prstGeom>
          <a:noFill/>
        </p:spPr>
        <p:txBody>
          <a:bodyPr wrap="none" rtlCol="0">
            <a:spAutoFit/>
          </a:bodyPr>
          <a:lstStyle/>
          <a:p>
            <a:r>
              <a:rPr lang="en-US" sz="2000" dirty="0" smtClean="0">
                <a:solidFill>
                  <a:srgbClr val="FFFFFF"/>
                </a:solidFill>
                <a:latin typeface="Helvetica Neue UltraLight"/>
                <a:cs typeface="Helvetica Neue UltraLight"/>
              </a:rPr>
              <a:t>Boundary Teaching</a:t>
            </a:r>
            <a:endParaRPr lang="en-US" sz="2000" dirty="0">
              <a:solidFill>
                <a:srgbClr val="FFFFFF"/>
              </a:solidFill>
              <a:latin typeface="Helvetica Neue UltraLight"/>
              <a:cs typeface="Helvetica Neue UltraLight"/>
            </a:endParaRPr>
          </a:p>
        </p:txBody>
      </p:sp>
    </p:spTree>
    <p:extLst>
      <p:ext uri="{BB962C8B-B14F-4D97-AF65-F5344CB8AC3E}">
        <p14:creationId xmlns:p14="http://schemas.microsoft.com/office/powerpoint/2010/main" val="157900330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Angles.thmx</Template>
  <TotalTime>55571</TotalTime>
  <Words>2283</Words>
  <Application>Microsoft Macintosh PowerPoint</Application>
  <PresentationFormat>On-screen Show (4:3)</PresentationFormat>
  <Paragraphs>275</Paragraphs>
  <Slides>34</Slides>
  <Notes>34</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Default Design</vt:lpstr>
      <vt:lpstr>OPEN EDUCATION IN ART AND DESIGN HIGHER EDUCATION: THE POTENTIAL FOR DISRUPTION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Ulster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Library</dc:creator>
  <cp:lastModifiedBy>Nancy Turner</cp:lastModifiedBy>
  <cp:revision>847</cp:revision>
  <cp:lastPrinted>2013-09-11T18:31:25Z</cp:lastPrinted>
  <dcterms:created xsi:type="dcterms:W3CDTF">2013-05-22T21:53:43Z</dcterms:created>
  <dcterms:modified xsi:type="dcterms:W3CDTF">2013-09-11T18:40:35Z</dcterms:modified>
</cp:coreProperties>
</file>